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66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3" r:id="rId37"/>
    <p:sldId id="304" r:id="rId38"/>
    <p:sldId id="305" r:id="rId39"/>
    <p:sldId id="306" r:id="rId40"/>
    <p:sldId id="307" r:id="rId41"/>
    <p:sldId id="308" r:id="rId42"/>
    <p:sldId id="309" r:id="rId43"/>
    <p:sldId id="267" r:id="rId44"/>
    <p:sldId id="310" r:id="rId45"/>
    <p:sldId id="311" r:id="rId46"/>
    <p:sldId id="312" r:id="rId47"/>
    <p:sldId id="313" r:id="rId48"/>
  </p:sldIdLst>
  <p:sldSz cx="9144000" cy="6858000" type="screen4x3"/>
  <p:notesSz cx="6858000" cy="9144000"/>
  <p:custDataLst>
    <p:tags r:id="rId50"/>
  </p:custDataLst>
  <p:defaultTextStyle>
    <a:defPPr>
      <a:defRPr lang="en-MY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EEFE"/>
    <a:srgbClr val="96EAFE"/>
    <a:srgbClr val="7C5989"/>
    <a:srgbClr val="000066"/>
    <a:srgbClr val="4D6B89"/>
    <a:srgbClr val="384E64"/>
    <a:srgbClr val="274E75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6" autoAdjust="0"/>
    <p:restoredTop sz="93617" autoAdjust="0"/>
  </p:normalViewPr>
  <p:slideViewPr>
    <p:cSldViewPr>
      <p:cViewPr varScale="1">
        <p:scale>
          <a:sx n="69" d="100"/>
          <a:sy n="69" d="100"/>
        </p:scale>
        <p:origin x="-133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3AB977-2DF7-48E0-BF43-2856F35D8DD6}" type="datetimeFigureOut">
              <a:rPr lang="en-MY" smtClean="0"/>
              <a:t>8/7/2011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0AEED1-A342-4B68-B8FF-F67E946940F4}" type="slidenum">
              <a:rPr lang="en-MY" smtClean="0"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AEED1-A342-4B68-B8FF-F67E946940F4}" type="slidenum">
              <a:rPr lang="en-MY" smtClean="0"/>
              <a:t>1</a:t>
            </a:fld>
            <a:endParaRPr lang="en-MY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267200"/>
            <a:ext cx="9144000" cy="609600"/>
          </a:xfrm>
        </p:spPr>
        <p:txBody>
          <a:bodyPr/>
          <a:lstStyle>
            <a:lvl1pPr algn="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724400"/>
            <a:ext cx="9144000" cy="304800"/>
          </a:xfrm>
        </p:spPr>
        <p:txBody>
          <a:bodyPr/>
          <a:lstStyle>
            <a:lvl1pPr marL="0" indent="0"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FAEB3A2C-D52D-43FA-A76D-F2B8ADC1A8E1}" type="datetime3">
              <a:rPr lang="en-US" smtClean="0"/>
              <a:t>8 July 2011</a:t>
            </a:fld>
            <a:endParaRPr lang="en-MY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MY" smtClean="0"/>
              <a:t>Noemi Linus, JTP IP Keningau</a:t>
            </a:r>
            <a:endParaRPr lang="en-MY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7969910-E32B-48DC-B18D-147D56333C4C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51314F-6C36-40E0-8F03-A92500ABCD45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MY" smtClean="0"/>
              <a:t>Noemi Linus, JTP IP Keningau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F4291E-5387-4C99-B7EF-99823B7FBED3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DDDA6D-2F4A-4E4B-93A2-E6E8BED7937E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MY" smtClean="0"/>
              <a:t>Noemi Linus, JTP IP Keningau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1CBA8B-8581-4E62-B50A-7AE1889AA6EA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05E1B-DAFA-4F24-8A2E-38E360B8A53A}" type="datetime3">
              <a:rPr lang="en-US" smtClean="0"/>
              <a:t>8 July 2011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F281B5-65A7-49C4-98F3-6A4C5A2D82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Noemi Linus, JTP IP Keningau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EB04FE-7F4A-44F0-BDCE-991D77CB3B5E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MY" smtClean="0"/>
              <a:t>Noemi Linus, JTP IP Keningau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01F79C-542D-4082-8584-32557EE9805A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5FE14C-CC3B-4B94-B46D-CA4E975E0B64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MY" smtClean="0"/>
              <a:t>Noemi Linus, JTP IP Keningau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618F8-11D1-470E-90D8-20ABB317C693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609600"/>
            <a:ext cx="44958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0"/>
            <a:ext cx="44958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F2C5F8-39D5-4B27-87DF-F8E2E0B71A3C}" type="datetime3">
              <a:rPr lang="en-US" smtClean="0"/>
              <a:t>8 July 2011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MY" smtClean="0"/>
              <a:t>Noemi Linus, JTP IP Keningau</a:t>
            </a:r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76BAD8-9BDA-4602-9828-1E511DD63260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65017F-AC8E-40F7-AF89-8E0ACD499B6B}" type="datetime3">
              <a:rPr lang="en-US" smtClean="0"/>
              <a:t>8 July 2011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MY" smtClean="0"/>
              <a:t>Noemi Linus, JTP IP Keningau</a:t>
            </a:r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4F3ADD-8E50-4FAA-AC99-E3823F9C9167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F42E92-E5B3-4F0B-AF43-7DF0568E8E39}" type="datetime3">
              <a:rPr lang="en-US" smtClean="0"/>
              <a:t>8 July 2011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MY" smtClean="0"/>
              <a:t>Noemi Linus, JTP IP Keningau</a:t>
            </a:r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B183C-CC75-436D-92DC-14D68A83CD10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2F2E2E-17BD-4855-AA8A-9D75360C4A27}" type="datetime3">
              <a:rPr lang="en-US" smtClean="0"/>
              <a:t>8 July 2011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MY" smtClean="0"/>
              <a:t>Noemi Linus, JTP IP Keningau</a:t>
            </a:r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19DD88-6675-4CC0-A7EE-352C5D920501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30EB6A-C253-4F65-BF65-C9B7DF47B161}" type="datetime3">
              <a:rPr lang="en-US" smtClean="0"/>
              <a:t>8 July 2011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MY" smtClean="0"/>
              <a:t>Noemi Linus, JTP IP Keningau</a:t>
            </a:r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4487A-B4E5-4F11-B8CF-FE054AA16576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CACAB6-6BFD-4EB1-B960-705062EE3601}" type="datetime3">
              <a:rPr lang="en-US" smtClean="0"/>
              <a:t>8 July 2011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MY" smtClean="0"/>
              <a:t>Noemi Linus, JTP IP Keningau</a:t>
            </a:r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E424F6-9535-4EEB-ADA9-444A9AB44F4C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609600"/>
            <a:ext cx="9144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 smtClean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MY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solidFill>
                  <a:schemeClr val="bg1"/>
                </a:solidFill>
                <a:latin typeface="+mn-lt"/>
              </a:defRPr>
            </a:lvl1pPr>
          </a:lstStyle>
          <a:p>
            <a:fld id="{96011FF1-E615-4462-BC08-AC99C614EF8F}" type="datetime3">
              <a:rPr lang="en-US" smtClean="0"/>
              <a:t>8 July 2011</a:t>
            </a:fld>
            <a:endParaRPr lang="en-MY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MY" smtClean="0"/>
              <a:t>Noemi Linus, JTP IP Keningau</a:t>
            </a:r>
            <a:endParaRPr lang="en-MY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bg1"/>
                </a:solidFill>
                <a:latin typeface="+mn-lt"/>
              </a:defRPr>
            </a:lvl1pPr>
          </a:lstStyle>
          <a:p>
            <a:fld id="{1C2CAD7D-D799-4B0D-A4BF-F97C65E05B83}" type="slidenum">
              <a:rPr lang="en-MY"/>
              <a:pPr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fade thruBlk="1"/>
  </p:transition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defRPr sz="20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pn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hyperlink" Target="http://world.honda.com/ASIMO/event/2008/081104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1.jpeg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0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MY" dirty="0" smtClean="0"/>
              <a:t>Kemahiran Generik TMK (TM13113D)</a:t>
            </a:r>
            <a:endParaRPr lang="en-MY" dirty="0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MY" dirty="0" smtClean="0"/>
              <a:t>Kursus Persediaan PISMP</a:t>
            </a:r>
            <a:endParaRPr lang="en-MY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1E6791B-7A02-41A8-ABEB-C8E2474BB42A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Komputer secara umumnya ….</a:t>
            </a:r>
          </a:p>
        </p:txBody>
      </p:sp>
      <p:pic>
        <p:nvPicPr>
          <p:cNvPr id="20483" name="Picture 3" descr="acerverit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724893"/>
            <a:ext cx="3200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apSd_h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724893"/>
            <a:ext cx="3262313" cy="260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219200" y="4544293"/>
            <a:ext cx="2435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000" b="1"/>
              <a:t>NoteBook Computer</a:t>
            </a:r>
            <a:endParaRPr lang="en-US" sz="1600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4659313" y="4468093"/>
            <a:ext cx="3417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/>
              <a:t>Personal Computer (PC)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0A501-A57A-4B6D-9352-297158237CAA}" type="datetime3">
              <a:rPr lang="en-US" smtClean="0"/>
              <a:t>8 July 2011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7772400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Komputer secara teknikal ….</a:t>
            </a:r>
          </a:p>
        </p:txBody>
      </p:sp>
      <p:pic>
        <p:nvPicPr>
          <p:cNvPr id="21507" name="Picture 3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9904" y="1226096"/>
            <a:ext cx="2209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 descr="Asante%20PC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1104" y="2902496"/>
            <a:ext cx="1447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cs-688al-insid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9904" y="2937421"/>
            <a:ext cx="182880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 descr="amdathlon_socketa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74704" y="2416721"/>
            <a:ext cx="152400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7" descr="ddrram34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74704" y="1395959"/>
            <a:ext cx="1524000" cy="104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8" descr="p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03504" y="1607096"/>
            <a:ext cx="1166813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9" descr="parts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45904" y="1378496"/>
            <a:ext cx="173831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10" descr="z_wdc_hdop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41504" y="3969296"/>
            <a:ext cx="2057400" cy="154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5" name="Picture 11" descr="u183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9904" y="4521746"/>
            <a:ext cx="1905000" cy="155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6" name="Picture 12" descr="athlon_gold_xi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45904" y="3651796"/>
            <a:ext cx="2362200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3707904" y="692696"/>
            <a:ext cx="4394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Hardware (Perkakasan)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CA4C8-088B-40F5-993C-3113C4FDE904}" type="datetime3">
              <a:rPr lang="en-US" smtClean="0"/>
              <a:t>8 July 2011</a:t>
            </a:fld>
            <a:endParaRPr lang="en-MY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7772400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Komputer secara teknikal ….</a:t>
            </a:r>
          </a:p>
        </p:txBody>
      </p:sp>
      <p:pic>
        <p:nvPicPr>
          <p:cNvPr id="22531" name="Picture 3" descr="z_fdis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3184" y="3971702"/>
            <a:ext cx="3705225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msosw2j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184" y="1806352"/>
            <a:ext cx="216693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 descr="msoxwji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1196752"/>
            <a:ext cx="180816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DT129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23184" y="1196752"/>
            <a:ext cx="184943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75047" y="4473352"/>
            <a:ext cx="2921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</a:rPr>
              <a:t>Operating System</a:t>
            </a:r>
            <a:endParaRPr lang="en-US"/>
          </a:p>
        </p:txBody>
      </p:sp>
      <p:sp>
        <p:nvSpPr>
          <p:cNvPr id="22536" name="AutoShape 8"/>
          <p:cNvSpPr>
            <a:spLocks noChangeArrowheads="1"/>
          </p:cNvSpPr>
          <p:nvPr/>
        </p:nvSpPr>
        <p:spPr bwMode="auto">
          <a:xfrm>
            <a:off x="2951584" y="2644552"/>
            <a:ext cx="914400" cy="990600"/>
          </a:xfrm>
          <a:prstGeom prst="plus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en-US">
              <a:solidFill>
                <a:srgbClr val="FF0000"/>
              </a:solidFill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4323184" y="3420840"/>
            <a:ext cx="3416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</a:rPr>
              <a:t>Application Software</a:t>
            </a:r>
            <a:endParaRPr lang="en-US"/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436984" y="1044352"/>
            <a:ext cx="34750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rgbClr val="FFFF00"/>
                </a:solidFill>
              </a:rPr>
              <a:t>Software (</a:t>
            </a:r>
            <a:r>
              <a:rPr lang="en-US" sz="3600" b="1">
                <a:solidFill>
                  <a:srgbClr val="FFFF00"/>
                </a:solidFill>
              </a:rPr>
              <a:t>Perisian</a:t>
            </a:r>
            <a:r>
              <a:rPr lang="en-US" sz="2800" b="1">
                <a:solidFill>
                  <a:srgbClr val="FFFF00"/>
                </a:solidFill>
              </a:rPr>
              <a:t>)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AE5D2-627E-4CE5-A58D-99A1CEA26804}" type="datetime3">
              <a:rPr lang="en-US" smtClean="0"/>
              <a:t>8 July 2011</a:t>
            </a:fld>
            <a:endParaRPr lang="en-MY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1520" y="1052736"/>
            <a:ext cx="7772400" cy="4114800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dirty="0" smtClean="0"/>
              <a:t>   Kecanggihan komputer masa kini adalah usaha berterusan yang dikembangkan dari pereka-pereka silam.</a:t>
            </a:r>
          </a:p>
          <a:p>
            <a:pPr algn="just" eaLnBrk="1" hangingPunct="1">
              <a:spcBef>
                <a:spcPct val="50000"/>
              </a:spcBef>
              <a:defRPr/>
            </a:pPr>
            <a:r>
              <a:rPr lang="en-US" sz="2800" dirty="0" smtClean="0"/>
              <a:t>   Sejarah komputer elektronik moden mungkin boleh dikatakan bermula di awal tahun 1944, yang mana Mark1 - komputer elektro mekanikal yang pertama berjaya dibina.</a:t>
            </a:r>
          </a:p>
          <a:p>
            <a:pPr eaLnBrk="1" hangingPunct="1">
              <a:defRPr/>
            </a:pPr>
            <a:endParaRPr lang="en-US" sz="2800" dirty="0" smtClean="0"/>
          </a:p>
        </p:txBody>
      </p:sp>
      <p:sp>
        <p:nvSpPr>
          <p:cNvPr id="77827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7772400" cy="620688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Perkembangan Teknologi Komputer ….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5661-3EB8-4A4B-B25D-F76F970AF7E3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Perkembangan Komputer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980728"/>
            <a:ext cx="77724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dirty="0" smtClean="0"/>
              <a:t>1. Zaman Sebelum 1940</a:t>
            </a:r>
          </a:p>
          <a:p>
            <a:pPr eaLnBrk="1" hangingPunct="1">
              <a:defRPr/>
            </a:pPr>
            <a:r>
              <a:rPr lang="en-US" sz="2800" b="1" dirty="0" smtClean="0"/>
              <a:t>2. Zaman Selepas 1940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800" dirty="0" smtClean="0"/>
              <a:t>    • Generasi Pertama  (1942-1945)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800" dirty="0" smtClean="0"/>
              <a:t>    • Generasi Kedua     (1959-1964)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800" dirty="0" smtClean="0"/>
              <a:t>    • Generasi Ketiga     (1964-1970)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800" dirty="0" smtClean="0"/>
              <a:t>    • Generasi Keempat  (1970-?)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800" dirty="0" smtClean="0"/>
              <a:t>    • Generasi Kelima     (?)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AD320-3050-4DA7-AA55-C0B047A8FCB7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Sejarah Perkembangan</a:t>
            </a:r>
            <a:endParaRPr lang="en-US" sz="36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2286000" y="587375"/>
            <a:ext cx="38312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u="sng" dirty="0" smtClean="0">
                <a:solidFill>
                  <a:schemeClr val="bg1"/>
                </a:solidFill>
              </a:rPr>
              <a:t>Sebelum Tahun 1940</a:t>
            </a:r>
            <a:endParaRPr lang="en-US" sz="3200" b="1" u="sng" dirty="0">
              <a:solidFill>
                <a:schemeClr val="bg1"/>
              </a:solidFill>
            </a:endParaRPr>
          </a:p>
        </p:txBody>
      </p:sp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457200" y="1309688"/>
            <a:ext cx="76995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Komputer terawal untuk mengira - sempoa</a:t>
            </a:r>
          </a:p>
        </p:txBody>
      </p: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381000" y="1779588"/>
            <a:ext cx="8763000" cy="3597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u="sng" dirty="0">
                <a:latin typeface="Arial" pitchFamily="34" charset="0"/>
                <a:cs typeface="Arial" pitchFamily="34" charset="0"/>
              </a:rPr>
              <a:t>Era Mesin Pengira Mekanikal (1617 - 1946)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>
                <a:latin typeface="Arial" pitchFamily="34" charset="0"/>
                <a:cs typeface="Arial" pitchFamily="34" charset="0"/>
              </a:rPr>
              <a:t> The Napier’s Bone - John Napier, 1617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Pascaline</a:t>
            </a:r>
            <a:r>
              <a:rPr lang="en-US" dirty="0">
                <a:latin typeface="Arial" pitchFamily="34" charset="0"/>
                <a:cs typeface="Arial" pitchFamily="34" charset="0"/>
              </a:rPr>
              <a:t> -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Blaise</a:t>
            </a:r>
            <a:r>
              <a:rPr lang="en-US" dirty="0">
                <a:latin typeface="Arial" pitchFamily="34" charset="0"/>
                <a:cs typeface="Arial" pitchFamily="34" charset="0"/>
              </a:rPr>
              <a:t> Pascal, 1642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>
                <a:latin typeface="Arial" pitchFamily="34" charset="0"/>
                <a:cs typeface="Arial" pitchFamily="34" charset="0"/>
              </a:rPr>
              <a:t> Joseph Jacquard mencipta alat penemuan automatik menggunakan kad tebuk, 1801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>
                <a:latin typeface="Arial" pitchFamily="34" charset="0"/>
                <a:cs typeface="Arial" pitchFamily="34" charset="0"/>
              </a:rPr>
              <a:t> Herman Hollerith membina mesin untuk membantu banci penduduk Amerika Syarikat, 1890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>
                <a:latin typeface="Arial" pitchFamily="34" charset="0"/>
                <a:cs typeface="Arial" pitchFamily="34" charset="0"/>
              </a:rPr>
              <a:t> Mark 1 - Howard Aiken, 1937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EE8F4-DDD1-496E-BB3A-69BC95AD39DE}" type="datetime3">
              <a:rPr lang="en-US" smtClean="0"/>
              <a:t>8 July 2011</a:t>
            </a:fld>
            <a:endParaRPr lang="en-MY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random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 autoUpdateAnimBg="0"/>
      <p:bldP spid="99333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Zaman Sebelum 1940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3608" y="908720"/>
            <a:ext cx="766445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dirty="0" smtClean="0">
                <a:solidFill>
                  <a:schemeClr val="bg1"/>
                </a:solidFill>
                <a:latin typeface="Arial" charset="0"/>
              </a:rPr>
              <a:t>3000 M</a:t>
            </a:r>
            <a:r>
              <a:rPr lang="en-US" sz="2800" b="1" dirty="0" smtClean="0">
                <a:latin typeface="Arial" charset="0"/>
              </a:rPr>
              <a:t>  Alat Penghitung </a:t>
            </a:r>
            <a:r>
              <a:rPr lang="en-US" sz="2800" b="1" dirty="0" err="1" smtClean="0">
                <a:latin typeface="Arial" charset="0"/>
              </a:rPr>
              <a:t>Abakus</a:t>
            </a:r>
            <a:endParaRPr lang="en-US" sz="2800" b="1" dirty="0" smtClean="0">
              <a:latin typeface="Arial" charset="0"/>
            </a:endParaRPr>
          </a:p>
          <a:p>
            <a:pPr eaLnBrk="1" hangingPunct="1">
              <a:defRPr/>
            </a:pPr>
            <a:endParaRPr lang="en-US" sz="2800" b="1" dirty="0" smtClean="0">
              <a:latin typeface="Arial" charset="0"/>
            </a:endParaRPr>
          </a:p>
          <a:p>
            <a:pPr eaLnBrk="1" hangingPunct="1">
              <a:defRPr/>
            </a:pPr>
            <a:endParaRPr lang="en-US" sz="2800" b="1" dirty="0" smtClean="0">
              <a:latin typeface="Arial" charset="0"/>
            </a:endParaRPr>
          </a:p>
          <a:p>
            <a:pPr eaLnBrk="1" hangingPunct="1">
              <a:defRPr/>
            </a:pPr>
            <a:endParaRPr lang="en-US" sz="2800" b="1" dirty="0" smtClean="0">
              <a:latin typeface="Arial" charset="0"/>
            </a:endParaRPr>
          </a:p>
          <a:p>
            <a:pPr eaLnBrk="1" hangingPunct="1">
              <a:defRPr/>
            </a:pPr>
            <a:endParaRPr lang="en-US" sz="2800" b="1" dirty="0" smtClean="0">
              <a:latin typeface="Arial" charset="0"/>
            </a:endParaRPr>
          </a:p>
          <a:p>
            <a:pPr eaLnBrk="1" hangingPunct="1">
              <a:defRPr/>
            </a:pPr>
            <a:endParaRPr lang="en-US" sz="2800" b="1" dirty="0" smtClean="0">
              <a:latin typeface="Arial" charset="0"/>
            </a:endParaRPr>
          </a:p>
          <a:p>
            <a:pPr eaLnBrk="1" hangingPunct="1">
              <a:defRPr/>
            </a:pPr>
            <a:endParaRPr lang="en-US" sz="2800" b="1" dirty="0" smtClean="0">
              <a:latin typeface="Arial" charset="0"/>
            </a:endParaRPr>
          </a:p>
          <a:p>
            <a:pPr eaLnBrk="1" hangingPunct="1">
              <a:defRPr/>
            </a:pPr>
            <a:r>
              <a:rPr kumimoji="1" lang="en-US" sz="2800" b="1" dirty="0" smtClean="0">
                <a:solidFill>
                  <a:schemeClr val="bg1"/>
                </a:solidFill>
                <a:latin typeface="Arial" charset="0"/>
              </a:rPr>
              <a:t>1614 M</a:t>
            </a:r>
            <a:r>
              <a:rPr kumimoji="1" lang="en-US" sz="2800" b="1" dirty="0" smtClean="0">
                <a:latin typeface="Arial" charset="0"/>
              </a:rPr>
              <a:t>  Tulang John Napier</a:t>
            </a:r>
          </a:p>
        </p:txBody>
      </p:sp>
      <p:pic>
        <p:nvPicPr>
          <p:cNvPr id="79876" name="Picture 4" descr="Abacu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628800"/>
            <a:ext cx="53149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ABBEC-39D9-4FE8-952D-CC36360A9655}" type="datetime3">
              <a:rPr lang="en-US" smtClean="0"/>
              <a:t>8 July 2011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Zaman Sebelum 1940</a:t>
            </a:r>
          </a:p>
        </p:txBody>
      </p:sp>
      <p:pic>
        <p:nvPicPr>
          <p:cNvPr id="80899" name="Picture 3" descr="pascal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47664" y="980728"/>
            <a:ext cx="6019800" cy="2001837"/>
          </a:xfrm>
          <a:noFill/>
        </p:spPr>
      </p:pic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2411760" y="2708920"/>
            <a:ext cx="518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1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" pitchFamily="2" charset="2"/>
              <a:buNone/>
              <a:defRPr/>
            </a:pPr>
            <a:r>
              <a:rPr 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1642 M </a:t>
            </a:r>
            <a:r>
              <a:rPr lang="en-US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Pascal </a:t>
            </a:r>
            <a:r>
              <a:rPr lang="en-US" sz="20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Pascaline</a:t>
            </a: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pic>
        <p:nvPicPr>
          <p:cNvPr id="80901" name="Picture 5" descr="leibni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140968"/>
            <a:ext cx="6019800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2" name="Rectangle 6"/>
          <p:cNvSpPr>
            <a:spLocks noChangeArrowheads="1"/>
          </p:cNvSpPr>
          <p:nvPr/>
        </p:nvSpPr>
        <p:spPr bwMode="auto">
          <a:xfrm>
            <a:off x="2411760" y="4797152"/>
            <a:ext cx="518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Clr>
                <a:schemeClr val="folHlink"/>
              </a:buClr>
              <a:buSzPct val="75000"/>
              <a:buFont typeface="Monotype Sorts" pitchFamily="2" charset="2"/>
              <a:buNone/>
              <a:defRPr/>
            </a:pPr>
            <a:r>
              <a:rPr kumimoji="1" 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1694 M </a:t>
            </a:r>
            <a:r>
              <a:rPr kumimoji="1" lang="en-US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Alat Pendarab Leibniz</a:t>
            </a:r>
            <a:r>
              <a:rPr kumimoji="1" lang="en-US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           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5F9FE-C582-4027-99E8-9F8607440AA5}" type="datetime3">
              <a:rPr lang="en-US" smtClean="0"/>
              <a:t>8 July 2011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 autoUpdateAnimBg="0"/>
      <p:bldP spid="80902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Zaman Sebelum 1940</a:t>
            </a:r>
          </a:p>
        </p:txBody>
      </p:sp>
      <p:pic>
        <p:nvPicPr>
          <p:cNvPr id="81923" name="Picture 3" descr="Jacquardloom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98500" y="1957041"/>
            <a:ext cx="3025775" cy="3519487"/>
          </a:xfrm>
          <a:noFill/>
        </p:spPr>
      </p:pic>
      <p:pic>
        <p:nvPicPr>
          <p:cNvPr id="81924" name="Picture 4" descr="JacquardLoomb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1971328"/>
            <a:ext cx="4419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5" name="Rectangle 5"/>
          <p:cNvSpPr>
            <a:spLocks noChangeArrowheads="1"/>
          </p:cNvSpPr>
          <p:nvPr/>
        </p:nvSpPr>
        <p:spPr bwMode="auto">
          <a:xfrm>
            <a:off x="838200" y="980728"/>
            <a:ext cx="3505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" pitchFamily="2" charset="2"/>
              <a:buNone/>
              <a:defRPr/>
            </a:pPr>
            <a:r>
              <a:rPr lang="en-US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1777 M</a:t>
            </a:r>
            <a:r>
              <a:rPr lang="en-US" b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Mesin Logik</a:t>
            </a: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</a:t>
            </a:r>
          </a:p>
        </p:txBody>
      </p:sp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838200" y="1437928"/>
            <a:ext cx="708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Monotype Sorts" pitchFamily="2" charset="2"/>
              <a:buNone/>
              <a:defRPr/>
            </a:pPr>
            <a:r>
              <a:rPr kumimoji="1" lang="en-US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1801 M</a:t>
            </a:r>
            <a:r>
              <a:rPr kumimoji="1" lang="en-US" b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Mesin Kad Tebuk Jacquard’s Loom</a:t>
            </a:r>
            <a:r>
              <a:rPr kumimoji="1" lang="en-US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182B-4CB8-469A-8BAB-D55A354BF960}" type="datetime3">
              <a:rPr lang="en-US" smtClean="0"/>
              <a:t>8 July 2011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5" grpId="0" autoUpdateAnimBg="0"/>
      <p:bldP spid="81926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Zaman Sebelum 1940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64704"/>
            <a:ext cx="8229600" cy="669925"/>
          </a:xfrm>
        </p:spPr>
        <p:txBody>
          <a:bodyPr/>
          <a:lstStyle/>
          <a:p>
            <a:pPr marL="0" indent="0" eaLnBrk="1" hangingPunct="1">
              <a:defRPr/>
            </a:pPr>
            <a:r>
              <a:rPr lang="en-US" sz="28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1820 M</a:t>
            </a:r>
            <a:r>
              <a:rPr lang="en-US" sz="2800" b="1" smtClean="0"/>
              <a:t>  Mesin Kira De Colmar</a:t>
            </a:r>
            <a:r>
              <a:rPr lang="en-US" sz="2800" smtClean="0"/>
              <a:t>             </a:t>
            </a:r>
          </a:p>
        </p:txBody>
      </p:sp>
      <p:pic>
        <p:nvPicPr>
          <p:cNvPr id="82948" name="Picture 4" descr="DifferenceEng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755304"/>
            <a:ext cx="320992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9" name="Picture 5" descr="AnalyticalEngi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1755304"/>
            <a:ext cx="3352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0" name="Rectangle 6"/>
          <p:cNvSpPr>
            <a:spLocks noChangeArrowheads="1"/>
          </p:cNvSpPr>
          <p:nvPr/>
        </p:nvSpPr>
        <p:spPr bwMode="auto">
          <a:xfrm>
            <a:off x="838200" y="4574704"/>
            <a:ext cx="3200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Monotype Sorts" pitchFamily="2" charset="2"/>
              <a:buNone/>
              <a:defRPr/>
            </a:pPr>
            <a:r>
              <a:rPr kumimoji="1" lang="en-US" sz="1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1821 M</a:t>
            </a:r>
            <a:r>
              <a:rPr kumimoji="1" lang="en-US" sz="16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Enjin Perbezaan        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Monotype Sorts" pitchFamily="2" charset="2"/>
              <a:buNone/>
              <a:defRPr/>
            </a:pPr>
            <a:r>
              <a:rPr kumimoji="1" lang="en-US" sz="16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              Babbage</a:t>
            </a:r>
            <a:endParaRPr kumimoji="1" lang="en-US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82951" name="Rectangle 7"/>
          <p:cNvSpPr>
            <a:spLocks noChangeArrowheads="1"/>
          </p:cNvSpPr>
          <p:nvPr/>
        </p:nvSpPr>
        <p:spPr bwMode="auto">
          <a:xfrm>
            <a:off x="4724400" y="4498504"/>
            <a:ext cx="3124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Monotype Sorts" pitchFamily="2" charset="2"/>
              <a:buNone/>
              <a:defRPr/>
            </a:pPr>
            <a:r>
              <a:rPr kumimoji="1" lang="en-US" sz="16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1842 M</a:t>
            </a:r>
            <a:r>
              <a:rPr kumimoji="1" lang="en-US" sz="16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Enjin Analystical       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75000"/>
              <a:buFont typeface="Monotype Sorts" pitchFamily="2" charset="2"/>
              <a:buNone/>
              <a:defRPr/>
            </a:pPr>
            <a:r>
              <a:rPr kumimoji="1" lang="en-US" sz="16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              Babbage</a:t>
            </a:r>
            <a:r>
              <a:rPr kumimoji="1" lang="en-US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         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234D6-B170-421E-8101-F4287A627198}" type="datetime3">
              <a:rPr lang="en-US" smtClean="0"/>
              <a:t>8 July 2011</a:t>
            </a:fld>
            <a:endParaRPr lang="en-MY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 build="p" autoUpdateAnimBg="0"/>
      <p:bldP spid="82950" grpId="0" autoUpdateAnimBg="0"/>
      <p:bldP spid="82951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5"/>
          <p:cNvSpPr>
            <a:spLocks noChangeArrowheads="1" noChangeShapeType="1" noTextEdit="1"/>
          </p:cNvSpPr>
          <p:nvPr/>
        </p:nvSpPr>
        <p:spPr bwMode="auto">
          <a:xfrm>
            <a:off x="914400" y="1600200"/>
            <a:ext cx="7543800" cy="3657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MY" sz="3600" kern="10" dirty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33"/>
                    </a:gs>
                    <a:gs pos="50000">
                      <a:srgbClr val="2F0018"/>
                    </a:gs>
                    <a:gs pos="100000">
                      <a:srgbClr val="660033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PENGENALAN KEPADA </a:t>
            </a:r>
          </a:p>
          <a:p>
            <a:pPr algn="ctr"/>
            <a:r>
              <a:rPr lang="en-MY" sz="3600" kern="10" dirty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33"/>
                    </a:gs>
                    <a:gs pos="50000">
                      <a:srgbClr val="2F0018"/>
                    </a:gs>
                    <a:gs pos="100000">
                      <a:srgbClr val="660033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TEKNOLOGI MAKLUMAT </a:t>
            </a:r>
          </a:p>
          <a:p>
            <a:pPr algn="ctr"/>
            <a:r>
              <a:rPr lang="en-MY" sz="3600" kern="10" dirty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33"/>
                    </a:gs>
                    <a:gs pos="50000">
                      <a:srgbClr val="2F0018"/>
                    </a:gs>
                    <a:gs pos="100000">
                      <a:srgbClr val="660033"/>
                    </a:gs>
                  </a:gsLst>
                  <a:lin ang="27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&amp; KOMUNIKASI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A33C4-FCA1-4965-82E5-53E6815172CE}" type="datetime3">
              <a:rPr lang="en-US" smtClean="0"/>
              <a:t>8 July 2011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Zaman Sebelum 1940</a:t>
            </a:r>
          </a:p>
        </p:txBody>
      </p:sp>
      <p:pic>
        <p:nvPicPr>
          <p:cNvPr id="83971" name="Picture 3" descr="tabhollerith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95400" y="822176"/>
            <a:ext cx="6521450" cy="4114800"/>
          </a:xfrm>
          <a:noFill/>
        </p:spPr>
      </p:pic>
      <p:sp>
        <p:nvSpPr>
          <p:cNvPr id="83972" name="Rectangle 4"/>
          <p:cNvSpPr>
            <a:spLocks noChangeArrowheads="1"/>
          </p:cNvSpPr>
          <p:nvPr/>
        </p:nvSpPr>
        <p:spPr bwMode="auto">
          <a:xfrm>
            <a:off x="1600200" y="4479776"/>
            <a:ext cx="5638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" pitchFamily="2" charset="2"/>
              <a:buNone/>
              <a:defRPr/>
            </a:pPr>
            <a:r>
              <a:rPr lang="en-US" b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1890 M  Mesin Tabulasi Holerith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A0D2A-E0C8-4536-85F3-421C043E5DD9}" type="datetime3">
              <a:rPr lang="en-US" smtClean="0"/>
              <a:t>8 July 2011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4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Generasi Pertama (1942-1945)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38200"/>
            <a:ext cx="7988300" cy="4191000"/>
          </a:xfrm>
        </p:spPr>
        <p:txBody>
          <a:bodyPr/>
          <a:lstStyle/>
          <a:p>
            <a:pPr marL="0" indent="0" eaLnBrk="1" hangingPunct="1">
              <a:defRPr/>
            </a:pPr>
            <a:r>
              <a:rPr lang="en-US" sz="2800" smtClean="0">
                <a:latin typeface="Arial" charset="0"/>
              </a:rPr>
              <a:t>- menggunakan teknologi tiub hampagas</a:t>
            </a:r>
          </a:p>
          <a:p>
            <a:pPr marL="0" indent="0" eaLnBrk="1" hangingPunct="1">
              <a:defRPr/>
            </a:pPr>
            <a:r>
              <a:rPr lang="en-US" sz="2800" smtClean="0">
                <a:latin typeface="Arial" charset="0"/>
              </a:rPr>
              <a:t>- lebih pantas dari pergerakan alat mekanik</a:t>
            </a:r>
          </a:p>
          <a:p>
            <a:pPr marL="0" indent="0" eaLnBrk="1" hangingPunct="1">
              <a:defRPr/>
            </a:pPr>
            <a:r>
              <a:rPr lang="en-US" sz="2800" smtClean="0">
                <a:latin typeface="Arial" charset="0"/>
              </a:rPr>
              <a:t>- berupaya menyimpan 10000-20000 aksara</a:t>
            </a:r>
          </a:p>
          <a:p>
            <a:pPr marL="0" indent="0" eaLnBrk="1" hangingPunct="1">
              <a:defRPr/>
            </a:pPr>
            <a:r>
              <a:rPr lang="en-US" sz="2800" smtClean="0">
                <a:latin typeface="Arial" charset="0"/>
              </a:rPr>
              <a:t>- menggunakan ingatan teras magnet</a:t>
            </a:r>
          </a:p>
          <a:p>
            <a:pPr marL="0" indent="0" eaLnBrk="1" hangingPunct="1">
              <a:defRPr/>
            </a:pPr>
            <a:r>
              <a:rPr lang="en-US" sz="2800" smtClean="0">
                <a:latin typeface="Arial" charset="0"/>
              </a:rPr>
              <a:t>- contoh : ABC, ENIAC, EDVAC, EDSAC,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n-US" sz="2800" smtClean="0">
                <a:latin typeface="Arial" charset="0"/>
              </a:rPr>
              <a:t>               UNIVAC 1, IBM 709, IBM 701,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n-US" sz="2800" smtClean="0">
                <a:latin typeface="Arial" charset="0"/>
              </a:rPr>
              <a:t>               IBM 650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BAD1F-52EF-4D8D-AB8B-8E247805919E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41" name="Rectangle 21"/>
          <p:cNvSpPr>
            <a:spLocks noGrp="1" noRot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effectLst/>
            </a:endParaRPr>
          </a:p>
        </p:txBody>
      </p:sp>
      <p:pic>
        <p:nvPicPr>
          <p:cNvPr id="107525" name="Picture 5" descr="Ber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" y="1755304"/>
            <a:ext cx="3400425" cy="2439988"/>
          </a:xfrm>
          <a:prstGeom prst="rect">
            <a:avLst/>
          </a:prstGeom>
          <a:noFill/>
        </p:spPr>
      </p:pic>
      <p:graphicFrame>
        <p:nvGraphicFramePr>
          <p:cNvPr id="107548" name="Group 28"/>
          <p:cNvGraphicFramePr>
            <a:graphicFrameLocks noGrp="1"/>
          </p:cNvGraphicFramePr>
          <p:nvPr>
            <p:ph idx="1"/>
          </p:nvPr>
        </p:nvGraphicFramePr>
        <p:xfrm>
          <a:off x="2362200" y="764704"/>
          <a:ext cx="6781800" cy="4953001"/>
        </p:xfrm>
        <a:graphic>
          <a:graphicData uri="http://schemas.openxmlformats.org/drawingml/2006/table">
            <a:tbl>
              <a:tblPr/>
              <a:tblGrid>
                <a:gridCol w="1036638"/>
                <a:gridCol w="5745162"/>
              </a:tblGrid>
              <a:tr h="538163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ATANASOFF (ABC) - BERRY COMPUTER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</a:tr>
              <a:tr h="4414838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1939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John Atanasoff dengan Clifford Berry bina satu prototaip.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Mereka yang mula-mula mencipta komputer dengan menggunakan elektrik, tiub hampagas (vacuum</a:t>
                      </a:r>
                      <a:b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tubes), nombor binary dan kapasitors.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Komputer digital elektronik pertama yang sebenar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Atanasoff ?bapa komputer elektronik? 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867FD1-1BDE-419B-9B2D-78EEB2C68050}" type="datetime3">
              <a:rPr lang="en-US" smtClean="0"/>
              <a:t>8 July 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Noemi Linus, JTP IP Keningau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Generasi Pertama (1942-1945)</a:t>
            </a:r>
          </a:p>
        </p:txBody>
      </p:sp>
      <p:pic>
        <p:nvPicPr>
          <p:cNvPr id="86019" name="Picture 3" descr="eniac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47800" y="1340768"/>
            <a:ext cx="3733800" cy="4029075"/>
          </a:xfrm>
          <a:noFill/>
        </p:spPr>
      </p:pic>
      <p:pic>
        <p:nvPicPr>
          <p:cNvPr id="86020" name="Picture 4" descr="EDSA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1340768"/>
            <a:ext cx="3810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762000" y="4845968"/>
            <a:ext cx="3505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" pitchFamily="2" charset="2"/>
              <a:buNone/>
              <a:defRPr/>
            </a:pPr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ENIAC</a:t>
            </a:r>
          </a:p>
        </p:txBody>
      </p:sp>
      <p:sp>
        <p:nvSpPr>
          <p:cNvPr id="86022" name="Rectangle 6"/>
          <p:cNvSpPr>
            <a:spLocks noChangeArrowheads="1"/>
          </p:cNvSpPr>
          <p:nvPr/>
        </p:nvSpPr>
        <p:spPr bwMode="auto">
          <a:xfrm>
            <a:off x="5257800" y="4845968"/>
            <a:ext cx="2667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75000"/>
              <a:buFont typeface="Monotype Sorts" pitchFamily="2" charset="2"/>
              <a:buNone/>
              <a:defRPr/>
            </a:pPr>
            <a:r>
              <a:rPr kumimoji="1"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ENSAC</a:t>
            </a:r>
          </a:p>
        </p:txBody>
      </p:sp>
      <p:pic>
        <p:nvPicPr>
          <p:cNvPr id="32776" name="Picture 8" descr="ENIA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5888" y="1950368"/>
            <a:ext cx="2017712" cy="2438400"/>
          </a:xfrm>
          <a:prstGeom prst="rect">
            <a:avLst/>
          </a:prstGeom>
          <a:noFill/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03B4B-09AA-4796-A9A7-CF18F9832128}" type="datetime3">
              <a:rPr lang="en-US" smtClean="0"/>
              <a:t>8 July 2011</a:t>
            </a:fld>
            <a:endParaRPr lang="en-MY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75"/>
                            </p:stCondLst>
                            <p:childTnLst>
                              <p:par>
                                <p:cTn id="1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"/>
                            </p:stCondLst>
                            <p:childTnLst>
                              <p:par>
                                <p:cTn id="2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 autoUpdateAnimBg="0"/>
      <p:bldP spid="86022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Generasi Pertama (1942-1945)</a:t>
            </a:r>
          </a:p>
        </p:txBody>
      </p:sp>
      <p:pic>
        <p:nvPicPr>
          <p:cNvPr id="87043" name="Picture 3" descr="UNIVAC0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62000" y="1118592"/>
            <a:ext cx="7696200" cy="4038600"/>
          </a:xfrm>
          <a:noFill/>
        </p:spPr>
      </p:pic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3657600" y="4547592"/>
            <a:ext cx="1981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" pitchFamily="2" charset="2"/>
              <a:buNone/>
              <a:defRPr/>
            </a:pPr>
            <a:r>
              <a:rPr 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UNIVAC 1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1599C-265E-49F0-984F-524EC12E1758}" type="datetime3">
              <a:rPr lang="en-US" smtClean="0"/>
              <a:t>8 July 2011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25"/>
                            </p:stCondLst>
                            <p:childTnLst>
                              <p:par>
                                <p:cTn id="10" presetID="24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Generasi Pertama (1942-1945)</a:t>
            </a:r>
          </a:p>
        </p:txBody>
      </p:sp>
      <p:pic>
        <p:nvPicPr>
          <p:cNvPr id="88067" name="Picture 3" descr="Ibm701withThomasWatsonsr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908720"/>
            <a:ext cx="8229600" cy="4421188"/>
          </a:xfrm>
          <a:noFill/>
        </p:spPr>
      </p:pic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1524000" y="4566320"/>
            <a:ext cx="6400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" pitchFamily="2" charset="2"/>
              <a:buNone/>
              <a:defRPr/>
            </a:pP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IBM 701 with Sir Thomas Watson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79B96-0978-4DDC-8DA0-C7EA6937D686}" type="datetime3">
              <a:rPr lang="en-US" smtClean="0"/>
              <a:t>8 July 2011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875"/>
                            </p:stCondLst>
                            <p:childTnLst>
                              <p:par>
                                <p:cTn id="1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Generasi Kedua (1959-1964)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08720"/>
            <a:ext cx="84582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z="2800" smtClean="0">
                <a:latin typeface="Arial" charset="0"/>
              </a:rPr>
              <a:t>menggunakan transistor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z="2800" smtClean="0">
                <a:latin typeface="Arial" charset="0"/>
              </a:rPr>
              <a:t>keserasian terhad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z="2800" smtClean="0">
                <a:latin typeface="Arial" charset="0"/>
              </a:rPr>
              <a:t>hanya menggunakan pita untuk storan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z="2800" smtClean="0">
                <a:latin typeface="Arial" charset="0"/>
              </a:rPr>
              <a:t>gunakan bahasa aras rendah (simbolik)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z="2800" smtClean="0">
                <a:latin typeface="Arial" charset="0"/>
              </a:rPr>
              <a:t>kecil, ringan, murah, tahan lama, mudah digunakan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z="2800" smtClean="0">
                <a:latin typeface="Arial" charset="0"/>
              </a:rPr>
              <a:t>bahasa pengaturcaraan tinggi (FORTRAN, COBOL)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z="2800" smtClean="0">
                <a:latin typeface="Arial" charset="0"/>
              </a:rPr>
              <a:t>contoh : IBM 1400, UNIVAC M460, IBM 7090,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smtClean="0">
                <a:latin typeface="Arial" charset="0"/>
              </a:rPr>
              <a:t>                NCR 315, BURROUGHS 5000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104BB-9D76-402F-8468-74A1420BDF7F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3" name="Picture 5" descr="Transist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015529"/>
            <a:ext cx="1047750" cy="2390775"/>
          </a:xfrm>
          <a:prstGeom prst="rect">
            <a:avLst/>
          </a:prstGeom>
          <a:noFill/>
        </p:spPr>
      </p:pic>
      <p:sp>
        <p:nvSpPr>
          <p:cNvPr id="109574" name="Rectangle 6"/>
          <p:cNvSpPr>
            <a:spLocks noChangeArrowheads="1"/>
          </p:cNvSpPr>
          <p:nvPr/>
        </p:nvSpPr>
        <p:spPr bwMode="auto">
          <a:xfrm>
            <a:off x="2590800" y="764704"/>
            <a:ext cx="632460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dirty="0"/>
              <a:t>Transistor - bukan komputer tetapi rekaannya telah merubah sejarah </a:t>
            </a:r>
            <a:r>
              <a:rPr lang="en-US" dirty="0" err="1"/>
              <a:t>perkomputeran</a:t>
            </a:r>
            <a:r>
              <a:rPr lang="en-US" dirty="0"/>
              <a:t>. Bersamanya tercipta Integrated circuits.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i="1" dirty="0"/>
              <a:t>"The transistor is an influential invention that changed the course of history for computers. The first generation of computers used vacuum tubes; the second generation of computers used transistors; the third generation of computers used integrated circuits; and the fourth generation of computers used microprocessors."</a:t>
            </a:r>
            <a:r>
              <a:rPr lang="en-US" dirty="0"/>
              <a:t> "Computer History Timeline" Available at : </a:t>
            </a:r>
            <a:br>
              <a:rPr lang="en-US" dirty="0"/>
            </a:br>
            <a:r>
              <a:rPr lang="en-US" dirty="0"/>
              <a:t>http://inventors.about.com/library/blcoindex.htm Access Date 14 /12/2004 </a:t>
            </a:r>
          </a:p>
        </p:txBody>
      </p:sp>
      <p:sp>
        <p:nvSpPr>
          <p:cNvPr id="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Generasi Kedua (1959-1964)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AB4FB-3407-4185-807D-3BF00AC5971A}" type="datetime3">
              <a:rPr lang="en-US" smtClean="0"/>
              <a:t>8 July 2011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Generasi Ketiga (1964-1970)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889992"/>
            <a:ext cx="7772400" cy="4267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z="2800" dirty="0" smtClean="0">
                <a:latin typeface="Arial" charset="0"/>
              </a:rPr>
              <a:t>menggunakan teknologi litar bersepadu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z="2800" dirty="0" err="1" smtClean="0">
                <a:latin typeface="Arial" charset="0"/>
              </a:rPr>
              <a:t>aturcara</a:t>
            </a:r>
            <a:r>
              <a:rPr lang="en-US" sz="2800" dirty="0" smtClean="0">
                <a:latin typeface="Arial" charset="0"/>
              </a:rPr>
              <a:t> lebih serasi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z="2800" dirty="0" smtClean="0">
                <a:latin typeface="Arial" charset="0"/>
              </a:rPr>
              <a:t>bermulanya konsep </a:t>
            </a:r>
            <a:r>
              <a:rPr lang="en-US" sz="2800" i="1" dirty="0" smtClean="0">
                <a:solidFill>
                  <a:schemeClr val="bg1"/>
                </a:solidFill>
                <a:latin typeface="Arial" charset="0"/>
              </a:rPr>
              <a:t>multiprogramming</a:t>
            </a:r>
            <a:endParaRPr lang="en-US" sz="2800" dirty="0" smtClean="0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z="2800" dirty="0" smtClean="0">
                <a:latin typeface="Arial" charset="0"/>
              </a:rPr>
              <a:t>bermulanya pemprosesan rawak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z="2800" dirty="0" smtClean="0">
                <a:latin typeface="Arial" charset="0"/>
              </a:rPr>
              <a:t>lebih kuat, utuh dan padat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z="2800" dirty="0" smtClean="0">
                <a:latin typeface="Arial" charset="0"/>
              </a:rPr>
              <a:t>penghasilan </a:t>
            </a:r>
            <a:r>
              <a:rPr lang="en-US" sz="2800" dirty="0" smtClean="0">
                <a:solidFill>
                  <a:schemeClr val="bg1"/>
                </a:solidFill>
                <a:latin typeface="Arial" charset="0"/>
              </a:rPr>
              <a:t>bahasa pengaturcaraan </a:t>
            </a:r>
            <a:r>
              <a:rPr lang="en-US" sz="2800" dirty="0" smtClean="0">
                <a:latin typeface="Arial" charset="0"/>
              </a:rPr>
              <a:t>: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z="2800" dirty="0" smtClean="0">
                <a:latin typeface="Arial" charset="0"/>
              </a:rPr>
              <a:t>   </a:t>
            </a:r>
            <a:r>
              <a:rPr lang="en-US" sz="2800" dirty="0" smtClean="0">
                <a:solidFill>
                  <a:srgbClr val="D60093"/>
                </a:solidFill>
                <a:latin typeface="Arial" charset="0"/>
              </a:rPr>
              <a:t>BASIC</a:t>
            </a:r>
            <a:r>
              <a:rPr lang="en-US" sz="2800" dirty="0" smtClean="0">
                <a:latin typeface="Arial" charset="0"/>
              </a:rPr>
              <a:t>, </a:t>
            </a:r>
            <a:r>
              <a:rPr lang="en-US" sz="2800" dirty="0" smtClean="0">
                <a:solidFill>
                  <a:srgbClr val="D60093"/>
                </a:solidFill>
                <a:latin typeface="Arial" charset="0"/>
              </a:rPr>
              <a:t>PASCAL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z="2800" dirty="0" smtClean="0">
                <a:latin typeface="Arial" charset="0"/>
              </a:rPr>
              <a:t>contoh : IBM 360, ICL 1900, VAC 9000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z="2800" dirty="0" smtClean="0">
                <a:latin typeface="Arial" charset="0"/>
              </a:rPr>
              <a:t>bermulanya era </a:t>
            </a:r>
            <a:r>
              <a:rPr lang="en-US" sz="2800" i="1" dirty="0" smtClean="0">
                <a:solidFill>
                  <a:schemeClr val="bg1"/>
                </a:solidFill>
                <a:latin typeface="Arial" charset="0"/>
              </a:rPr>
              <a:t>minicomputer</a:t>
            </a:r>
            <a:r>
              <a:rPr lang="en-US" sz="2800" i="1" dirty="0" smtClean="0">
                <a:solidFill>
                  <a:srgbClr val="00CC00"/>
                </a:solidFill>
                <a:latin typeface="Arial" charset="0"/>
              </a:rPr>
              <a:t> </a:t>
            </a:r>
            <a:r>
              <a:rPr lang="en-US" sz="2800" i="1" dirty="0" smtClean="0">
                <a:latin typeface="Arial" charset="0"/>
              </a:rPr>
              <a:t>  </a:t>
            </a:r>
            <a:r>
              <a:rPr lang="en-US" sz="2800" dirty="0" smtClean="0">
                <a:latin typeface="Arial" charset="0"/>
              </a:rPr>
              <a:t>PDP-8</a:t>
            </a:r>
            <a:endParaRPr lang="en-US" dirty="0" smtClean="0">
              <a:latin typeface="Arial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B138D-6E50-419E-923D-C6197FDFE627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Generasi Ketiga (1964-1970)</a:t>
            </a:r>
          </a:p>
        </p:txBody>
      </p:sp>
      <p:pic>
        <p:nvPicPr>
          <p:cNvPr id="91139" name="Picture 3" descr="pdp8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600" y="1196752"/>
            <a:ext cx="7391400" cy="3781425"/>
          </a:xfrm>
          <a:noFill/>
        </p:spPr>
      </p:pic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1835696" y="4509120"/>
            <a:ext cx="434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" pitchFamily="2" charset="2"/>
              <a:buNone/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PDP-8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F1D3F-5A21-40A9-AF73-5724C0CAD1CC}" type="datetime3">
              <a:rPr lang="en-US" smtClean="0"/>
              <a:t>8 July 2011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75"/>
                            </p:stCondLst>
                            <p:childTnLst>
                              <p:par>
                                <p:cTn id="1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Makna IT</a:t>
            </a: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899592" y="1412776"/>
            <a:ext cx="79406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 dirty="0"/>
              <a:t>A collective reference to the combined fields of computers and information systems.</a:t>
            </a: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755576" y="2492896"/>
            <a:ext cx="80930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 u="sng" dirty="0"/>
              <a:t>Information Systems</a:t>
            </a:r>
            <a:endParaRPr lang="en-US" sz="2800" b="1" dirty="0"/>
          </a:p>
          <a:p>
            <a:pPr algn="ctr"/>
            <a:r>
              <a:rPr lang="en-US" sz="2800" b="1" dirty="0"/>
              <a:t>A computer-based system that provides both data processing capability and information for managerial decision making.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39DCB-DD00-4DEF-BCD3-1EF9FA331FF2}" type="datetime3">
              <a:rPr lang="en-US" smtClean="0"/>
              <a:t>8 July 2011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Generasi Keempat (1970- 1990)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33600" y="908720"/>
            <a:ext cx="7010400" cy="4419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ü"/>
            </a:pPr>
            <a:r>
              <a:rPr lang="en-US" sz="2400" dirty="0" smtClean="0">
                <a:latin typeface="Arial" charset="0"/>
              </a:rPr>
              <a:t>Large Scale Integration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</a:pPr>
            <a:r>
              <a:rPr lang="en-US" sz="2400" dirty="0" smtClean="0">
                <a:latin typeface="Arial" charset="0"/>
              </a:rPr>
              <a:t>penggunaan </a:t>
            </a:r>
            <a:r>
              <a:rPr lang="en-US" sz="2400" dirty="0" err="1" smtClean="0">
                <a:latin typeface="Arial" charset="0"/>
              </a:rPr>
              <a:t>microprocessing</a:t>
            </a:r>
            <a:r>
              <a:rPr lang="en-US" sz="2400" dirty="0" smtClean="0">
                <a:latin typeface="Arial" charset="0"/>
              </a:rPr>
              <a:t> pada satu serpihan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</a:pPr>
            <a:r>
              <a:rPr lang="en-US" sz="2400" dirty="0" smtClean="0">
                <a:latin typeface="Arial" charset="0"/>
              </a:rPr>
              <a:t>storan maya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</a:pPr>
            <a:r>
              <a:rPr lang="en-US" sz="2400" dirty="0" smtClean="0">
                <a:latin typeface="Arial" charset="0"/>
              </a:rPr>
              <a:t>pengenalan kepada CD-ROM </a:t>
            </a:r>
            <a:r>
              <a:rPr lang="en-US" sz="2400" dirty="0" smtClean="0">
                <a:solidFill>
                  <a:srgbClr val="D60093"/>
                </a:solidFill>
                <a:latin typeface="Arial" charset="0"/>
              </a:rPr>
              <a:t>(Compact Disk Read Only)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</a:pPr>
            <a:r>
              <a:rPr lang="en-US" sz="2400" dirty="0" smtClean="0">
                <a:latin typeface="Arial" charset="0"/>
              </a:rPr>
              <a:t>ingatan utama komputer lebih cekap, pantas dan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</a:pPr>
            <a:r>
              <a:rPr lang="en-US" sz="2400" dirty="0" smtClean="0">
                <a:latin typeface="Arial" charset="0"/>
              </a:rPr>
              <a:t>   besar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</a:pPr>
            <a:r>
              <a:rPr lang="en-US" sz="2400" dirty="0" smtClean="0">
                <a:latin typeface="Arial" charset="0"/>
              </a:rPr>
              <a:t>contoh : IBM 370, PDP-11, VisiCalc, CRAY I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</a:pPr>
            <a:r>
              <a:rPr lang="en-US" sz="2400" dirty="0" smtClean="0">
                <a:latin typeface="Arial" charset="0"/>
              </a:rPr>
              <a:t>mulanya era </a:t>
            </a:r>
            <a:r>
              <a:rPr lang="en-US" sz="2400" i="1" dirty="0" smtClean="0">
                <a:solidFill>
                  <a:schemeClr val="bg1"/>
                </a:solidFill>
                <a:latin typeface="Arial" charset="0"/>
              </a:rPr>
              <a:t>microcomputer </a:t>
            </a:r>
            <a:r>
              <a:rPr lang="en-US" sz="2400" dirty="0" smtClean="0">
                <a:latin typeface="Arial" charset="0"/>
              </a:rPr>
              <a:t>: MITS, Apple I,                                     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dirty="0" smtClean="0">
                <a:latin typeface="Arial" charset="0"/>
              </a:rPr>
              <a:t>                                              Jobs Apple II</a:t>
            </a:r>
          </a:p>
        </p:txBody>
      </p:sp>
      <p:pic>
        <p:nvPicPr>
          <p:cNvPr id="38918" name="Picture 6" descr="chi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984920"/>
            <a:ext cx="1981200" cy="1839913"/>
          </a:xfrm>
          <a:prstGeom prst="rect">
            <a:avLst/>
          </a:prstGeom>
          <a:noFill/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ACA61-3C1B-4EF3-A75F-611CCC0AFD5F}" type="datetime3">
              <a:rPr lang="en-US" smtClean="0"/>
              <a:t>8 July 2011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Generasi Kelima (1990 - ?)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36712"/>
            <a:ext cx="9144000" cy="46482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ü"/>
              <a:defRPr/>
            </a:pPr>
            <a:r>
              <a:rPr lang="en-US" sz="2800" dirty="0" smtClean="0">
                <a:latin typeface="Arial" charset="0"/>
              </a:rPr>
              <a:t>lebih canggih, murah, pantas, hebat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en-US" sz="2800" dirty="0" smtClean="0">
                <a:latin typeface="Arial" charset="0"/>
              </a:rPr>
              <a:t>berkemampuan melihat, mendengar, bercakap, berfikir seperti manusia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en-US" sz="2800" dirty="0" smtClean="0">
                <a:latin typeface="Arial" charset="0"/>
              </a:rPr>
              <a:t>memiliki kecerdikan buatan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en-US" sz="2800" dirty="0" smtClean="0">
                <a:latin typeface="Arial" charset="0"/>
              </a:rPr>
              <a:t>laksana tugas secara selari dan </a:t>
            </a:r>
            <a:r>
              <a:rPr lang="en-US" sz="2800" dirty="0" err="1" smtClean="0">
                <a:latin typeface="Arial" charset="0"/>
              </a:rPr>
              <a:t>bolehkan</a:t>
            </a:r>
            <a:r>
              <a:rPr lang="en-US" sz="2800" dirty="0" smtClean="0">
                <a:latin typeface="Arial" charset="0"/>
              </a:rPr>
              <a:t> tugas selesai serentak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en-US" sz="2800" dirty="0" smtClean="0">
                <a:latin typeface="Arial" charset="0"/>
              </a:rPr>
              <a:t>lebih cepat, berkuasa membuat penaakulan, belajar dan buat kesimpulan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en-US" sz="2800" dirty="0" smtClean="0">
                <a:latin typeface="Arial" charset="0"/>
              </a:rPr>
              <a:t>contoh : Pentium III, Pentium III Xeon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8DFA1-1087-47A8-8B1C-CB101477984A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endParaRPr lang="en-US" smtClean="0">
              <a:effectLst/>
            </a:endParaRPr>
          </a:p>
        </p:txBody>
      </p:sp>
      <p:pic>
        <p:nvPicPr>
          <p:cNvPr id="110599" name="Picture 7" descr="08110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124200"/>
            <a:ext cx="3886200" cy="2187575"/>
          </a:xfrm>
          <a:prstGeom prst="rect">
            <a:avLst/>
          </a:prstGeom>
          <a:noFill/>
        </p:spPr>
      </p:pic>
      <p:pic>
        <p:nvPicPr>
          <p:cNvPr id="110601" name="Picture 9" descr="top_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914400"/>
            <a:ext cx="3810000" cy="2144713"/>
          </a:xfrm>
          <a:prstGeom prst="rect">
            <a:avLst/>
          </a:prstGeom>
          <a:noFill/>
        </p:spPr>
      </p:pic>
      <p:graphicFrame>
        <p:nvGraphicFramePr>
          <p:cNvPr id="110647" name="Group 55"/>
          <p:cNvGraphicFramePr>
            <a:graphicFrameLocks noGrp="1"/>
          </p:cNvGraphicFramePr>
          <p:nvPr/>
        </p:nvGraphicFramePr>
        <p:xfrm>
          <a:off x="4191000" y="1066800"/>
          <a:ext cx="4953000" cy="3718560"/>
        </p:xfrm>
        <a:graphic>
          <a:graphicData uri="http://schemas.openxmlformats.org/drawingml/2006/table">
            <a:tbl>
              <a:tblPr/>
              <a:tblGrid>
                <a:gridCol w="4953000"/>
              </a:tblGrid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The key features of the new Intelligence Technology: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1. Recognition of moving objects</a:t>
                      </a:r>
                      <a:b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</a:b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2. Posture/gesture recognition</a:t>
                      </a:r>
                      <a:b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</a:b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3. Environment recognition</a:t>
                      </a:r>
                      <a:b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</a:b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4. Sound recognition</a:t>
                      </a:r>
                      <a:b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</a:b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5. Face recognition.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 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1. Integration with user's network system</a:t>
                      </a:r>
                      <a:b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</a:b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2. Internet connectivity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10604" name="Picture 12" descr="spac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24100" y="1906588"/>
            <a:ext cx="9525" cy="9525"/>
          </a:xfrm>
          <a:prstGeom prst="rect">
            <a:avLst/>
          </a:prstGeom>
          <a:noFill/>
        </p:spPr>
      </p:pic>
      <p:pic>
        <p:nvPicPr>
          <p:cNvPr id="110608" name="Picture 16" descr="spac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24100" y="2727325"/>
            <a:ext cx="9525" cy="9525"/>
          </a:xfrm>
          <a:prstGeom prst="rect">
            <a:avLst/>
          </a:prstGeom>
          <a:noFill/>
        </p:spPr>
      </p:pic>
      <p:pic>
        <p:nvPicPr>
          <p:cNvPr id="110611" name="Picture 19" descr="spac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24100" y="3578225"/>
            <a:ext cx="9525" cy="9525"/>
          </a:xfrm>
          <a:prstGeom prst="rect">
            <a:avLst/>
          </a:prstGeom>
          <a:noFill/>
        </p:spPr>
      </p:pic>
      <p:pic>
        <p:nvPicPr>
          <p:cNvPr id="110615" name="Picture 23" descr="spac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24100" y="4398963"/>
            <a:ext cx="9525" cy="9525"/>
          </a:xfrm>
          <a:prstGeom prst="rect">
            <a:avLst/>
          </a:prstGeom>
          <a:noFill/>
        </p:spPr>
      </p:pic>
      <p:pic>
        <p:nvPicPr>
          <p:cNvPr id="110618" name="Picture 26" descr="spac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24100" y="4994275"/>
            <a:ext cx="9525" cy="9525"/>
          </a:xfrm>
          <a:prstGeom prst="rect">
            <a:avLst/>
          </a:prstGeom>
          <a:noFill/>
        </p:spPr>
      </p:pic>
      <p:pic>
        <p:nvPicPr>
          <p:cNvPr id="110649" name="Picture 57" descr="top_0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5313363"/>
            <a:ext cx="2743200" cy="1544637"/>
          </a:xfrm>
          <a:prstGeom prst="rect">
            <a:avLst/>
          </a:prstGeom>
          <a:noFill/>
        </p:spPr>
      </p:pic>
      <p:pic>
        <p:nvPicPr>
          <p:cNvPr id="110650" name="Picture 58" descr="img_0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95600" y="4741863"/>
            <a:ext cx="2743200" cy="2116137"/>
          </a:xfrm>
          <a:prstGeom prst="rect">
            <a:avLst/>
          </a:prstGeom>
          <a:noFill/>
        </p:spPr>
      </p:pic>
      <p:pic>
        <p:nvPicPr>
          <p:cNvPr id="110651" name="Picture 59" descr="img_0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67400" y="4768850"/>
            <a:ext cx="2895600" cy="2089150"/>
          </a:xfrm>
          <a:prstGeom prst="rect">
            <a:avLst/>
          </a:prstGeom>
          <a:noFill/>
        </p:spPr>
      </p:pic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200E7-F574-4473-9BC7-A5C5D9AD0FFD}" type="datetime3">
              <a:rPr lang="en-US" smtClean="0"/>
              <a:t>8 July 2011</a:t>
            </a:fld>
            <a:endParaRPr lang="en-MY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980728"/>
            <a:ext cx="7772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GB" sz="2800" smtClean="0">
                <a:latin typeface="Arial" charset="0"/>
              </a:rPr>
              <a:t> 60 - an    : mainframe (Kerangka Utama)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GB" sz="2800" smtClean="0">
                <a:latin typeface="Arial" charset="0"/>
              </a:rPr>
              <a:t>		 	 : mini komputer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GB" sz="2800" smtClean="0">
                <a:latin typeface="Arial" charset="0"/>
              </a:rPr>
              <a:t>			 : komputer persendirian(PC)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GB" sz="2800" b="1" smtClean="0">
                <a:latin typeface="Arial" charset="0"/>
              </a:rPr>
              <a:t> 			 : Stesyen Kerja (Workstation)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GB" sz="2800" smtClean="0">
                <a:latin typeface="Arial" charset="0"/>
              </a:rPr>
              <a:t>			 : sistem rangkaian (LAN/WAN)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GB" sz="2800" b="1" smtClean="0">
                <a:latin typeface="Arial" charset="0"/>
              </a:rPr>
              <a:t>     	    	 : Super Komputer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GB" sz="2800" smtClean="0">
                <a:latin typeface="Arial" charset="0"/>
              </a:rPr>
              <a:t> kelmarin    : Internet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GB" sz="2800" smtClean="0">
                <a:latin typeface="Arial" charset="0"/>
              </a:rPr>
              <a:t> hari ini       : Intranet/Extranet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GB" sz="2800" smtClean="0">
                <a:latin typeface="Arial" charset="0"/>
              </a:rPr>
              <a:t> esok	    : my.net/your.net </a:t>
            </a:r>
            <a:endParaRPr lang="en-US" sz="2800" smtClean="0">
              <a:latin typeface="Arial" charset="0"/>
            </a:endParaRPr>
          </a:p>
        </p:txBody>
      </p:sp>
      <p:sp>
        <p:nvSpPr>
          <p:cNvPr id="94211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Ringkasan Perkembangan IT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10CB5-44B3-4C6E-8D67-EFD3FB181D18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Char char="•"/>
              <a:defRPr/>
            </a:pPr>
            <a:r>
              <a:rPr lang="en-GB" sz="3600" smtClean="0">
                <a:solidFill>
                  <a:srgbClr val="D60093"/>
                </a:solidFill>
                <a:latin typeface="Arial" charset="0"/>
              </a:rPr>
              <a:t>E-mail — Berkeupayaan untuk berkomunikasi secara global</a:t>
            </a:r>
            <a:r>
              <a:rPr lang="en-GB" sz="3600" smtClean="0">
                <a:latin typeface="Arial" charset="0"/>
              </a:rPr>
              <a:t> </a:t>
            </a:r>
          </a:p>
          <a:p>
            <a:pPr lvl="1" eaLnBrk="1" hangingPunct="1">
              <a:buFontTx/>
              <a:buChar char="•"/>
              <a:defRPr/>
            </a:pPr>
            <a:r>
              <a:rPr lang="en-GB" b="1" smtClean="0">
                <a:latin typeface="Arial" charset="0"/>
              </a:rPr>
              <a:t>mengurangkan kos </a:t>
            </a:r>
          </a:p>
          <a:p>
            <a:pPr lvl="1" eaLnBrk="1" hangingPunct="1">
              <a:buFontTx/>
              <a:buChar char="•"/>
              <a:defRPr/>
            </a:pPr>
            <a:r>
              <a:rPr lang="en-GB" b="1" smtClean="0">
                <a:latin typeface="Arial" charset="0"/>
              </a:rPr>
              <a:t>mengeratkan silaturahim </a:t>
            </a:r>
          </a:p>
          <a:p>
            <a:pPr lvl="1" eaLnBrk="1" hangingPunct="1">
              <a:buFontTx/>
              <a:buChar char="•"/>
              <a:defRPr/>
            </a:pPr>
            <a:r>
              <a:rPr lang="en-GB" b="1" smtClean="0">
                <a:latin typeface="Arial" charset="0"/>
              </a:rPr>
              <a:t>menyaingi fax, fixed-line dan telefon mudah alih </a:t>
            </a:r>
            <a:endParaRPr lang="en-US" smtClean="0">
              <a:latin typeface="Arial" charset="0"/>
            </a:endParaRPr>
          </a:p>
        </p:txBody>
      </p:sp>
      <p:sp>
        <p:nvSpPr>
          <p:cNvPr id="95235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Faedah ICT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4E481-E292-4CA4-A20C-D12EB70E6888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764704"/>
            <a:ext cx="8229600" cy="2430463"/>
          </a:xfrm>
        </p:spPr>
        <p:txBody>
          <a:bodyPr/>
          <a:lstStyle/>
          <a:p>
            <a:pPr eaLnBrk="1" hangingPunct="1">
              <a:buFontTx/>
              <a:buChar char="•"/>
              <a:defRPr/>
            </a:pPr>
            <a:r>
              <a:rPr lang="en-GB" sz="3600" smtClean="0">
                <a:solidFill>
                  <a:srgbClr val="D60093"/>
                </a:solidFill>
                <a:latin typeface="Arial" charset="0"/>
              </a:rPr>
              <a:t>Internet — maklumat di hujung jari</a:t>
            </a:r>
          </a:p>
          <a:p>
            <a:pPr lvl="1" eaLnBrk="1" hangingPunct="1">
              <a:buFontTx/>
              <a:buChar char="•"/>
              <a:defRPr/>
            </a:pPr>
            <a:r>
              <a:rPr lang="en-GB" b="1" smtClean="0">
                <a:latin typeface="Arial" charset="0"/>
              </a:rPr>
              <a:t>berita, maklumat</a:t>
            </a:r>
          </a:p>
          <a:p>
            <a:pPr lvl="1" eaLnBrk="1" hangingPunct="1">
              <a:buFontTx/>
              <a:buChar char="•"/>
              <a:defRPr/>
            </a:pPr>
            <a:r>
              <a:rPr lang="en-GB" b="1" smtClean="0">
                <a:latin typeface="Arial" charset="0"/>
              </a:rPr>
              <a:t>menyaingi radio dan TV</a:t>
            </a:r>
          </a:p>
          <a:p>
            <a:pPr lvl="1" eaLnBrk="1" hangingPunct="1">
              <a:buFontTx/>
              <a:buChar char="•"/>
              <a:defRPr/>
            </a:pPr>
            <a:r>
              <a:rPr lang="en-GB" b="1" smtClean="0">
                <a:latin typeface="Arial" charset="0"/>
              </a:rPr>
              <a:t>dengan bahasa pilihan anda</a:t>
            </a:r>
            <a:endParaRPr lang="en-US" smtClean="0">
              <a:latin typeface="Arial" charset="0"/>
            </a:endParaRPr>
          </a:p>
        </p:txBody>
      </p:sp>
      <p:sp>
        <p:nvSpPr>
          <p:cNvPr id="96259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Faedah ICT</a:t>
            </a:r>
          </a:p>
        </p:txBody>
      </p:sp>
      <p:pic>
        <p:nvPicPr>
          <p:cNvPr id="962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1907704"/>
            <a:ext cx="1555750" cy="1600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96261" name="Picture 5" descr="CyberMa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4076229"/>
            <a:ext cx="2084388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2" name="Picture 6" descr="wsjie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4574704"/>
            <a:ext cx="343852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3" name="Picture 7" descr="cnnin_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4422304"/>
            <a:ext cx="11906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4" name="Picture 8" descr="nstp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28800" y="3279304"/>
            <a:ext cx="11049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5" name="Picture 9" descr="dinamani tami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6600" y="3431704"/>
            <a:ext cx="2624138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7" name="Picture 11" descr="utusan malaysi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96000" y="3660304"/>
            <a:ext cx="2224088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ACDBF-963D-41E2-937E-29F704D0F8F3}" type="datetime3">
              <a:rPr lang="en-US" smtClean="0"/>
              <a:t>8 July 2011</a:t>
            </a:fld>
            <a:endParaRPr lang="en-MY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96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836712"/>
            <a:ext cx="8229600" cy="1341438"/>
          </a:xfrm>
        </p:spPr>
        <p:txBody>
          <a:bodyPr/>
          <a:lstStyle/>
          <a:p>
            <a:pPr eaLnBrk="1" hangingPunct="1">
              <a:buFontTx/>
              <a:buChar char="•"/>
              <a:defRPr/>
            </a:pPr>
            <a:r>
              <a:rPr lang="en-GB" sz="2800" smtClean="0">
                <a:latin typeface="Arial" charset="0"/>
              </a:rPr>
              <a:t>Homepage anda — seperti </a:t>
            </a:r>
            <a:r>
              <a:rPr lang="en-GB" sz="2800" smtClean="0">
                <a:solidFill>
                  <a:srgbClr val="99FF33"/>
                </a:solidFill>
                <a:latin typeface="Arial" charset="0"/>
              </a:rPr>
              <a:t>windows to the world</a:t>
            </a:r>
            <a:endParaRPr lang="en-US" sz="2800" smtClean="0">
              <a:solidFill>
                <a:srgbClr val="99FF33"/>
              </a:solidFill>
              <a:latin typeface="Arial" charset="0"/>
            </a:endParaRPr>
          </a:p>
        </p:txBody>
      </p:sp>
      <p:sp>
        <p:nvSpPr>
          <p:cNvPr id="97283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Faedah ICT</a:t>
            </a:r>
          </a:p>
        </p:txBody>
      </p:sp>
      <p:pic>
        <p:nvPicPr>
          <p:cNvPr id="97284" name="Picture 4" descr="Co H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05475" y="1970187"/>
            <a:ext cx="30575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475" y="3579912"/>
            <a:ext cx="1508125" cy="2057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9728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98800" y="3579912"/>
            <a:ext cx="1244600" cy="1905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97287" name="Picture 7" descr="banner-jps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2411512"/>
            <a:ext cx="4572000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8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57800" y="3135412"/>
            <a:ext cx="3276600" cy="22733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3B8DF-6874-4F3E-AAB5-91ECBB45322A}" type="datetime3">
              <a:rPr lang="en-US" smtClean="0"/>
              <a:t>8 July 2011</a:t>
            </a:fld>
            <a:endParaRPr lang="en-MY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en-GB" sz="2800" dirty="0" smtClean="0">
                <a:latin typeface="Arial" charset="0"/>
              </a:rPr>
              <a:t>Maklumat tepat dan cepat 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GB" sz="2800" dirty="0" smtClean="0">
                <a:latin typeface="Arial" charset="0"/>
              </a:rPr>
              <a:t>Peningkatan Kualiti dan Kecekapan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GB" sz="2800" dirty="0" smtClean="0">
                <a:latin typeface="Arial" charset="0"/>
              </a:rPr>
              <a:t>Pentadbiran terbuka luas 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GB" sz="2800" dirty="0" smtClean="0">
                <a:latin typeface="Arial" charset="0"/>
              </a:rPr>
              <a:t>Berdaya saing 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GB" sz="2800" dirty="0" smtClean="0">
                <a:latin typeface="Arial" charset="0"/>
              </a:rPr>
              <a:t>Kemajuan Perkhidmatan Awam 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endParaRPr lang="en-US" sz="2800" dirty="0" smtClean="0">
              <a:latin typeface="Arial" charset="0"/>
            </a:endParaRPr>
          </a:p>
        </p:txBody>
      </p:sp>
      <p:sp>
        <p:nvSpPr>
          <p:cNvPr id="98307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Faedah ICT (AM)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04C84-C510-4309-B571-84DD5D601E09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Pengenalan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908720"/>
            <a:ext cx="8748464" cy="4349080"/>
          </a:xfrm>
        </p:spPr>
        <p:txBody>
          <a:bodyPr/>
          <a:lstStyle/>
          <a:p>
            <a:pPr eaLnBrk="1" hangingPunct="1"/>
            <a:r>
              <a:rPr lang="en-US" sz="2800" dirty="0" smtClean="0"/>
              <a:t>TMK dalam Pengajaran dan Pembelajaran</a:t>
            </a:r>
          </a:p>
          <a:p>
            <a:pPr eaLnBrk="1" hangingPunct="1"/>
            <a:r>
              <a:rPr lang="en-US" sz="2800" dirty="0" smtClean="0"/>
              <a:t>TMK dalam pengujian dan penilaian</a:t>
            </a:r>
          </a:p>
          <a:p>
            <a:pPr eaLnBrk="1" hangingPunct="1"/>
            <a:r>
              <a:rPr lang="en-US" sz="2800" dirty="0" smtClean="0"/>
              <a:t>TMK dalam pengurusan</a:t>
            </a:r>
          </a:p>
          <a:p>
            <a:pPr eaLnBrk="1" hangingPunct="1"/>
            <a:r>
              <a:rPr lang="en-US" sz="2800" dirty="0" smtClean="0"/>
              <a:t>TMK dalam penyelidikan dan pembangunan</a:t>
            </a:r>
          </a:p>
          <a:p>
            <a:pPr eaLnBrk="1" hangingPunct="1"/>
            <a:endParaRPr lang="en-US" sz="28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A8FB9-27B7-44A1-8B9E-CC5DA542BBFF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+mj-lt"/>
              </a:rPr>
              <a:t>Contoh Penggunaan IT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899592" y="893763"/>
            <a:ext cx="23574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Arial" pitchFamily="34" charset="0"/>
                <a:cs typeface="Arial" pitchFamily="34" charset="0"/>
              </a:rPr>
              <a:t>EDUCATION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905942" y="3290888"/>
            <a:ext cx="43640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Arial" pitchFamily="34" charset="0"/>
                <a:cs typeface="Arial" pitchFamily="34" charset="0"/>
              </a:rPr>
              <a:t>SENI LUKIS &amp; HIBURAN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204392" y="1274763"/>
            <a:ext cx="390844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Interactive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Multimedia</a:t>
            </a:r>
          </a:p>
          <a:p>
            <a:pPr>
              <a:buFontTx/>
              <a:buChar char="•"/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 Teaching Materials</a:t>
            </a:r>
          </a:p>
          <a:p>
            <a:pPr>
              <a:buFontTx/>
              <a:buChar char="•"/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 Interactive Network</a:t>
            </a:r>
          </a:p>
          <a:p>
            <a:pPr>
              <a:buFontTx/>
              <a:buChar char="•"/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 On Line Learning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185342" y="3808413"/>
            <a:ext cx="356238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800">
                <a:latin typeface="Arial" pitchFamily="34" charset="0"/>
                <a:cs typeface="Arial" pitchFamily="34" charset="0"/>
              </a:rPr>
              <a:t> Film and Televisyen</a:t>
            </a:r>
          </a:p>
          <a:p>
            <a:pPr>
              <a:buFontTx/>
              <a:buChar char="•"/>
            </a:pPr>
            <a:r>
              <a:rPr lang="en-US" sz="2800">
                <a:latin typeface="Arial" pitchFamily="34" charset="0"/>
                <a:cs typeface="Arial" pitchFamily="34" charset="0"/>
              </a:rPr>
              <a:t> Sound Editor</a:t>
            </a:r>
          </a:p>
          <a:p>
            <a:pPr>
              <a:buFontTx/>
              <a:buChar char="•"/>
            </a:pPr>
            <a:r>
              <a:rPr lang="en-US" sz="2800">
                <a:latin typeface="Arial" pitchFamily="34" charset="0"/>
                <a:cs typeface="Arial" pitchFamily="34" charset="0"/>
              </a:rPr>
              <a:t> Realiti Maya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E5B7F-F53C-481A-841A-0B4C3AB6AFD0}" type="datetime3">
              <a:rPr lang="en-US" smtClean="0"/>
              <a:t>8 July 2011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random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  <p:bldP spid="5124" grpId="0" autoUpdateAnimBg="0"/>
      <p:bldP spid="5125" grpId="0" autoUpdateAnimBg="0"/>
      <p:bldP spid="512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600" dirty="0" smtClean="0"/>
              <a:t>Makna </a:t>
            </a:r>
            <a:r>
              <a:rPr lang="en-US" sz="3600" dirty="0"/>
              <a:t>IT</a:t>
            </a:r>
            <a:endParaRPr lang="en-US" sz="3600" dirty="0" smtClean="0"/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533400" y="1340768"/>
            <a:ext cx="86106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 dirty="0">
                <a:latin typeface="Arial" charset="0"/>
              </a:rPr>
              <a:t>Gabungan sistem teknologi komputer dan telekomunikasi dalam pemerolehan, pemprosesan, penyimpanan, penyaluran dan penyebaran maklumat.</a:t>
            </a:r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611560" y="3356992"/>
            <a:ext cx="7772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Teknologi Maklumat (IT) merupakan sebarang bentuk </a:t>
            </a:r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teknologi</a:t>
            </a: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iaitu </a:t>
            </a:r>
            <a:r>
              <a:rPr lang="en-US" sz="2800" b="1" dirty="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peralatan</a:t>
            </a: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atau </a:t>
            </a:r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teknik</a:t>
            </a: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yang digunakan untuk mengendalikan </a:t>
            </a:r>
            <a:r>
              <a:rPr lang="en-US" sz="2800" b="1" dirty="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maklumat</a:t>
            </a: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1046B-7703-43E8-9439-1AF08ED62592}" type="datetime3">
              <a:rPr lang="en-US" smtClean="0"/>
              <a:t>8 July 2011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974725" y="981075"/>
            <a:ext cx="2397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PERUBATAN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981075" y="2997200"/>
            <a:ext cx="755046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KERAJAAN, TENTERA, UNDANG-UNDANG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1279525" y="1362075"/>
            <a:ext cx="3906839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Pemantauan Pesakit</a:t>
            </a:r>
          </a:p>
          <a:p>
            <a:pPr>
              <a:buFontTx/>
              <a:buChar char="•"/>
            </a:pPr>
            <a:r>
              <a:rPr lang="en-US"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Sistem Diagnostik</a:t>
            </a:r>
          </a:p>
          <a:p>
            <a:pPr>
              <a:buFontTx/>
              <a:buChar char="•"/>
            </a:pPr>
            <a:r>
              <a:rPr lang="en-US"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Imaging Perubatan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260475" y="3427413"/>
            <a:ext cx="524534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MSC - Kerajaan Elektronik</a:t>
            </a:r>
          </a:p>
          <a:p>
            <a:pPr>
              <a:buFontTx/>
              <a:buChar char="•"/>
            </a:pPr>
            <a:r>
              <a:rPr lang="en-US"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Kawalan Pertahanan Negara</a:t>
            </a:r>
          </a:p>
          <a:p>
            <a:pPr>
              <a:buFontTx/>
              <a:buChar char="•"/>
            </a:pPr>
            <a:r>
              <a:rPr lang="en-US"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Pemprosesan Data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+mj-lt"/>
              </a:rPr>
              <a:t>Contoh Penggunaan IT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D3D21-7D79-4ED4-BA53-2B1E7285ACA9}" type="datetime3">
              <a:rPr lang="en-US" smtClean="0"/>
              <a:t>8 July 2011</a:t>
            </a:fld>
            <a:endParaRPr lang="en-MY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utoUpdateAnimBg="0"/>
      <p:bldP spid="14340" grpId="0" autoUpdateAnimBg="0"/>
      <p:bldP spid="14341" grpId="0" autoUpdateAnimBg="0"/>
      <p:bldP spid="14342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974725" y="981075"/>
            <a:ext cx="25955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PERNIAGAAN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981075" y="2997200"/>
            <a:ext cx="2851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PERKILANGAN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279525" y="1362075"/>
            <a:ext cx="522290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Simpankira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dan Perakaunan</a:t>
            </a:r>
          </a:p>
          <a:p>
            <a:pPr>
              <a:buFontTx/>
              <a:buChar char="•"/>
            </a:pP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Automasi Pejabat </a:t>
            </a:r>
          </a:p>
          <a:p>
            <a:pPr>
              <a:buFontTx/>
              <a:buChar char="•"/>
            </a:pP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Sistem Expert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260475" y="3427413"/>
            <a:ext cx="780053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Kejuruteraan Berbantukan Komputer - CAE</a:t>
            </a:r>
          </a:p>
          <a:p>
            <a:pPr>
              <a:buFontTx/>
              <a:buChar char="•"/>
            </a:pPr>
            <a:r>
              <a:rPr lang="en-US"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Reka bentuk Berbantukan Komputer - CAD</a:t>
            </a:r>
          </a:p>
          <a:p>
            <a:pPr>
              <a:buFontTx/>
              <a:buChar char="•"/>
            </a:pPr>
            <a:r>
              <a:rPr lang="en-US"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Perkilangan Berbantukan Komputer</a:t>
            </a:r>
          </a:p>
          <a:p>
            <a:pPr>
              <a:buFontTx/>
              <a:buChar char="•"/>
            </a:pPr>
            <a:r>
              <a:rPr lang="en-US"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Automasi Kilang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+mj-lt"/>
              </a:rPr>
              <a:t>Contoh Penggunaan IT</a:t>
            </a: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23BEA-8B8A-4A72-B870-8B42609D4E6C}" type="datetime3">
              <a:rPr lang="en-US" smtClean="0"/>
              <a:t>8 July 2011</a:t>
            </a:fld>
            <a:endParaRPr lang="en-MY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  <p:bldP spid="15364" grpId="0" autoUpdateAnimBg="0"/>
      <p:bldP spid="15365" grpId="0" autoUpdateAnimBg="0"/>
      <p:bldP spid="15366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Isu-isu Etika dan Hakcipta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609600"/>
            <a:ext cx="8748464" cy="4648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Hak Ekonomi</a:t>
            </a:r>
          </a:p>
          <a:p>
            <a:pPr eaLnBrk="1" hangingPunct="1">
              <a:defRPr/>
            </a:pPr>
            <a:r>
              <a:rPr lang="en-US" dirty="0" smtClean="0"/>
              <a:t>Hak Royalti</a:t>
            </a:r>
          </a:p>
          <a:p>
            <a:pPr eaLnBrk="1" hangingPunct="1">
              <a:defRPr/>
            </a:pPr>
            <a:r>
              <a:rPr lang="en-US" dirty="0" smtClean="0"/>
              <a:t>Hak Moral</a:t>
            </a:r>
          </a:p>
          <a:p>
            <a:pPr eaLnBrk="1" hangingPunct="1">
              <a:defRPr/>
            </a:pPr>
            <a:r>
              <a:rPr lang="en-US" dirty="0" smtClean="0"/>
              <a:t>Perundangan</a:t>
            </a:r>
          </a:p>
          <a:p>
            <a:pPr eaLnBrk="1" hangingPunct="1">
              <a:defRPr/>
            </a:pPr>
            <a:r>
              <a:rPr lang="en-US" dirty="0" smtClean="0"/>
              <a:t>Undang-undang siber MSC</a:t>
            </a:r>
          </a:p>
          <a:p>
            <a:pPr eaLnBrk="1" hangingPunct="1">
              <a:defRPr/>
            </a:pPr>
            <a:r>
              <a:rPr lang="en-US" dirty="0" smtClean="0"/>
              <a:t>Akta </a:t>
            </a:r>
            <a:r>
              <a:rPr lang="en-US" dirty="0" err="1" smtClean="0"/>
              <a:t>Hakcipta</a:t>
            </a:r>
            <a:r>
              <a:rPr lang="en-US" dirty="0" smtClean="0"/>
              <a:t> Malaysia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2D2A1-F2DB-43F6-88AC-617D62558D97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 smtClean="0"/>
              <a:t>Keselamatan Komputer</a:t>
            </a:r>
            <a:endParaRPr lang="en-MY" dirty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Tiga matlamat keselamatan komputer:</a:t>
            </a:r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Kerahsiaan </a:t>
            </a:r>
            <a:r>
              <a:rPr lang="en-US" dirty="0"/>
              <a:t>(</a:t>
            </a:r>
            <a:r>
              <a:rPr lang="en-US" dirty="0" err="1"/>
              <a:t>confidetiality</a:t>
            </a:r>
            <a:r>
              <a:rPr lang="en-US" dirty="0"/>
              <a:t>) - orang yang berhak sahaja boleh akses aset (reading, viewing, printing or just knowing)</a:t>
            </a:r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Keutuhan </a:t>
            </a:r>
            <a:r>
              <a:rPr lang="en-US" dirty="0"/>
              <a:t>(integrity) - orang yang berhak sahaja boleh mengubahsuai (</a:t>
            </a:r>
            <a:r>
              <a:rPr lang="en-US" dirty="0" err="1"/>
              <a:t>wrinting</a:t>
            </a:r>
            <a:r>
              <a:rPr lang="en-US" dirty="0"/>
              <a:t>, changing, deleting and creating)</a:t>
            </a:r>
          </a:p>
          <a:p>
            <a:pPr marL="1449388" lvl="0"/>
            <a:r>
              <a:rPr lang="en-US" dirty="0" smtClean="0"/>
              <a:t>§ Precise</a:t>
            </a:r>
            <a:endParaRPr lang="en-US" dirty="0"/>
          </a:p>
          <a:p>
            <a:pPr marL="1449388" lvl="0"/>
            <a:r>
              <a:rPr lang="en-US" dirty="0" smtClean="0"/>
              <a:t>§ </a:t>
            </a:r>
            <a:r>
              <a:rPr lang="en-US" dirty="0"/>
              <a:t>Accurate</a:t>
            </a:r>
          </a:p>
          <a:p>
            <a:pPr marL="1449388" lvl="0"/>
            <a:r>
              <a:rPr lang="en-US" dirty="0" smtClean="0"/>
              <a:t>§ </a:t>
            </a:r>
            <a:r>
              <a:rPr lang="en-US" dirty="0"/>
              <a:t>Unmodified</a:t>
            </a:r>
          </a:p>
          <a:p>
            <a:pPr marL="1449388" lvl="0"/>
            <a:r>
              <a:rPr lang="en-US" dirty="0" smtClean="0"/>
              <a:t>§ </a:t>
            </a:r>
            <a:r>
              <a:rPr lang="en-US" dirty="0"/>
              <a:t>Consistent</a:t>
            </a:r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Adanya </a:t>
            </a:r>
            <a:r>
              <a:rPr lang="en-US" dirty="0"/>
              <a:t>(availability) - orang yang berhak sepatutnya dapat akses bila </a:t>
            </a:r>
            <a:r>
              <a:rPr lang="en-US" dirty="0" smtClean="0"/>
              <a:t>dikehendaki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F8E4F-293D-47F1-97BA-42C7C96D17AC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 smtClean="0"/>
              <a:t>Keselamatan Komputer</a:t>
            </a:r>
            <a:endParaRPr lang="en-MY" dirty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 Kategori Ancaman Keselamatan Komputer:</a:t>
            </a:r>
          </a:p>
          <a:p>
            <a:pPr marL="717550" lvl="0">
              <a:buFont typeface="Arial" pitchFamily="34" charset="0"/>
              <a:buChar char="•"/>
            </a:pPr>
            <a:r>
              <a:rPr lang="en-US" dirty="0" smtClean="0"/>
              <a:t>Interruption </a:t>
            </a:r>
            <a:r>
              <a:rPr lang="en-US" dirty="0"/>
              <a:t>- aset hilang/rosak, destruction, unavailable &amp; unusable</a:t>
            </a:r>
          </a:p>
          <a:p>
            <a:pPr marL="717550" lvl="0">
              <a:buFont typeface="Arial" pitchFamily="34" charset="0"/>
              <a:buChar char="•"/>
            </a:pPr>
            <a:r>
              <a:rPr lang="en-US" dirty="0" smtClean="0"/>
              <a:t>Interception </a:t>
            </a:r>
            <a:r>
              <a:rPr lang="en-US" dirty="0"/>
              <a:t>- unauthorized party gain access to an asset</a:t>
            </a:r>
          </a:p>
          <a:p>
            <a:pPr marL="1077913" lvl="0"/>
            <a:r>
              <a:rPr lang="en-US" dirty="0"/>
              <a:t>§  </a:t>
            </a:r>
            <a:r>
              <a:rPr lang="en-US" dirty="0" smtClean="0"/>
              <a:t>Illicit </a:t>
            </a:r>
            <a:r>
              <a:rPr lang="en-US" dirty="0"/>
              <a:t>copying program</a:t>
            </a:r>
          </a:p>
          <a:p>
            <a:pPr marL="1077913" lvl="0"/>
            <a:r>
              <a:rPr lang="en-US" dirty="0"/>
              <a:t>§  </a:t>
            </a:r>
            <a:r>
              <a:rPr lang="en-US" dirty="0" smtClean="0"/>
              <a:t>Wiretapping</a:t>
            </a:r>
            <a:endParaRPr lang="en-US" dirty="0"/>
          </a:p>
          <a:p>
            <a:pPr marL="717550" lvl="0">
              <a:buFont typeface="Arial" pitchFamily="34" charset="0"/>
              <a:buChar char="•"/>
            </a:pPr>
            <a:r>
              <a:rPr lang="en-US" dirty="0" smtClean="0"/>
              <a:t>Modification </a:t>
            </a:r>
            <a:r>
              <a:rPr lang="en-US" dirty="0"/>
              <a:t>- unauthorized party tampers with an asset</a:t>
            </a:r>
          </a:p>
          <a:p>
            <a:pPr marL="1077913" lvl="0"/>
            <a:r>
              <a:rPr lang="en-US" dirty="0"/>
              <a:t>§  </a:t>
            </a:r>
            <a:r>
              <a:rPr lang="en-US" dirty="0" smtClean="0"/>
              <a:t>Performs </a:t>
            </a:r>
            <a:r>
              <a:rPr lang="en-US" dirty="0"/>
              <a:t>an additional computation</a:t>
            </a:r>
          </a:p>
          <a:p>
            <a:pPr marL="1077913" lvl="0"/>
            <a:r>
              <a:rPr lang="en-US" dirty="0"/>
              <a:t>§  </a:t>
            </a:r>
            <a:r>
              <a:rPr lang="en-US" dirty="0" smtClean="0"/>
              <a:t>Modify </a:t>
            </a:r>
            <a:r>
              <a:rPr lang="en-US" dirty="0"/>
              <a:t>data being transmitted electronically</a:t>
            </a:r>
          </a:p>
          <a:p>
            <a:pPr marL="717550" lvl="0">
              <a:buFont typeface="Arial" pitchFamily="34" charset="0"/>
              <a:buChar char="•"/>
            </a:pPr>
            <a:r>
              <a:rPr lang="en-US" dirty="0" smtClean="0"/>
              <a:t>Fabricate </a:t>
            </a:r>
            <a:r>
              <a:rPr lang="en-US" dirty="0"/>
              <a:t>- counterfeit (nama macam tidak ada perubahan)</a:t>
            </a:r>
          </a:p>
          <a:p>
            <a:pPr marL="1077913" lvl="0"/>
            <a:r>
              <a:rPr lang="en-US" dirty="0"/>
              <a:t>§   </a:t>
            </a:r>
            <a:r>
              <a:rPr lang="en-US" dirty="0" smtClean="0"/>
              <a:t>Add </a:t>
            </a:r>
            <a:r>
              <a:rPr lang="en-US" dirty="0"/>
              <a:t>records to an existing data base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516D-42B1-4367-BF7F-1B4A81F5E88D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 smtClean="0"/>
              <a:t>Keselamatan Komputer</a:t>
            </a:r>
            <a:endParaRPr lang="en-MY" dirty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Tiga sumber penting yang perlu dilindungi:</a:t>
            </a:r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Perkakasan </a:t>
            </a:r>
            <a:r>
              <a:rPr lang="en-US" dirty="0"/>
              <a:t>- water, burned, gassed, lightning, broken </a:t>
            </a:r>
            <a:r>
              <a:rPr lang="en-US" dirty="0" smtClean="0"/>
              <a:t>cable, particles </a:t>
            </a:r>
            <a:r>
              <a:rPr lang="en-US" dirty="0"/>
              <a:t>of dust, fires, bombs, electromagnetic/static</a:t>
            </a:r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Perisian </a:t>
            </a:r>
            <a:r>
              <a:rPr lang="en-US" dirty="0"/>
              <a:t>- destroyed, modified, </a:t>
            </a:r>
            <a:r>
              <a:rPr lang="en-US" dirty="0" smtClean="0"/>
              <a:t>deleted. </a:t>
            </a:r>
            <a:r>
              <a:rPr lang="en-US" i="1" dirty="0" smtClean="0"/>
              <a:t>Antara </a:t>
            </a:r>
            <a:r>
              <a:rPr lang="en-US" i="1" dirty="0"/>
              <a:t>perisian perosak; logic bomb, </a:t>
            </a:r>
            <a:r>
              <a:rPr lang="en-US" i="1" dirty="0" err="1"/>
              <a:t>trojan</a:t>
            </a:r>
            <a:r>
              <a:rPr lang="en-US" i="1" dirty="0"/>
              <a:t> horse, virus dan trapdoor.</a:t>
            </a:r>
            <a:endParaRPr lang="en-US" dirty="0"/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Data </a:t>
            </a:r>
            <a:r>
              <a:rPr lang="en-US" dirty="0"/>
              <a:t>- sangat penting kerana kerosakan boleh memberi akibat yang sangat buruk.  Data yang terdedah menimbulkan kerugian dan kebolehpercayaan yang kurang.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5A306-D59F-4D42-974B-B656DFA4ADA1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 smtClean="0"/>
              <a:t>Keselamatan Komputer</a:t>
            </a:r>
            <a:endParaRPr lang="en-MY" dirty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/>
            <a:r>
              <a:rPr lang="en-US" dirty="0"/>
              <a:t>Orang-orang yang terlibat dalam pencerobohan keselamatan komputer:</a:t>
            </a:r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Amateurs </a:t>
            </a:r>
            <a:r>
              <a:rPr lang="en-US" dirty="0"/>
              <a:t>- </a:t>
            </a:r>
          </a:p>
          <a:p>
            <a:pPr marL="717550" lvl="0"/>
            <a:r>
              <a:rPr lang="en-US" dirty="0"/>
              <a:t>§  </a:t>
            </a:r>
            <a:r>
              <a:rPr lang="en-US" dirty="0" err="1" smtClean="0"/>
              <a:t>penjenayahan</a:t>
            </a:r>
            <a:r>
              <a:rPr lang="en-US" dirty="0" smtClean="0"/>
              <a:t> </a:t>
            </a:r>
            <a:r>
              <a:rPr lang="en-US" dirty="0"/>
              <a:t>komputer banyak dilakukan mereka.</a:t>
            </a:r>
          </a:p>
          <a:p>
            <a:pPr marL="717550" lvl="0"/>
            <a:r>
              <a:rPr lang="en-US" dirty="0"/>
              <a:t>§  </a:t>
            </a:r>
            <a:r>
              <a:rPr lang="en-US" dirty="0" smtClean="0"/>
              <a:t>Normal </a:t>
            </a:r>
            <a:r>
              <a:rPr lang="en-US" dirty="0"/>
              <a:t>people who observe a flaw in a security system</a:t>
            </a:r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Crackers </a:t>
            </a:r>
            <a:r>
              <a:rPr lang="en-US" dirty="0"/>
              <a:t>- may be university or high school students who attempt to access computing facilities for which they have not been authorized.</a:t>
            </a:r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Career </a:t>
            </a:r>
            <a:r>
              <a:rPr lang="en-US" dirty="0"/>
              <a:t>Criminals - professionals who engage in computer crime and find the prospects and the payoff good.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06B7C-A831-49C5-BA70-2185E8F8DAC1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 smtClean="0"/>
              <a:t>Keselamatan Komputer</a:t>
            </a:r>
            <a:endParaRPr lang="en-MY" dirty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Kaedah Kawalan:</a:t>
            </a:r>
          </a:p>
          <a:p>
            <a:pPr lvl="0">
              <a:buFont typeface="Arial" pitchFamily="34" charset="0"/>
              <a:buChar char="•"/>
            </a:pPr>
            <a:r>
              <a:rPr lang="en-US" dirty="0" err="1" smtClean="0"/>
              <a:t>Pengengkripan</a:t>
            </a:r>
            <a:r>
              <a:rPr lang="en-US" dirty="0" smtClean="0"/>
              <a:t> </a:t>
            </a:r>
            <a:r>
              <a:rPr lang="en-US" dirty="0"/>
              <a:t>- transforming data so that it is unintelligible to the outside observer - provide confidentiality and integrity.</a:t>
            </a:r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Kawalan </a:t>
            </a:r>
            <a:r>
              <a:rPr lang="en-US" dirty="0"/>
              <a:t>perisian - </a:t>
            </a:r>
          </a:p>
          <a:p>
            <a:pPr marL="720725" lvl="0" indent="-346075"/>
            <a:r>
              <a:rPr lang="en-US" dirty="0"/>
              <a:t>§  </a:t>
            </a:r>
            <a:r>
              <a:rPr lang="en-US" dirty="0" smtClean="0"/>
              <a:t>Internal </a:t>
            </a:r>
            <a:r>
              <a:rPr lang="en-US" dirty="0"/>
              <a:t>program controls</a:t>
            </a:r>
          </a:p>
          <a:p>
            <a:pPr marL="720725" lvl="0" indent="-346075"/>
            <a:r>
              <a:rPr lang="en-US" dirty="0"/>
              <a:t>§  </a:t>
            </a:r>
            <a:r>
              <a:rPr lang="en-US" dirty="0" smtClean="0"/>
              <a:t>Operating </a:t>
            </a:r>
            <a:r>
              <a:rPr lang="en-US" dirty="0"/>
              <a:t>system controls</a:t>
            </a:r>
          </a:p>
          <a:p>
            <a:pPr marL="720725" lvl="0" indent="-346075"/>
            <a:r>
              <a:rPr lang="en-US" dirty="0"/>
              <a:t>§  </a:t>
            </a:r>
            <a:r>
              <a:rPr lang="en-US" dirty="0" smtClean="0"/>
              <a:t>Development </a:t>
            </a:r>
            <a:r>
              <a:rPr lang="en-US" dirty="0"/>
              <a:t>controls.  </a:t>
            </a:r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Kawalan </a:t>
            </a:r>
            <a:r>
              <a:rPr lang="en-US" dirty="0"/>
              <a:t>Perkakasan - smartcard etc.</a:t>
            </a:r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Polisi </a:t>
            </a:r>
            <a:r>
              <a:rPr lang="en-US" dirty="0"/>
              <a:t>- frequent changes of passwords, training and administration, legal and ethical controls.</a:t>
            </a:r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Kawalan </a:t>
            </a:r>
            <a:r>
              <a:rPr lang="en-US" dirty="0"/>
              <a:t>fizikal - locks on doors, guards, backup copies, reduces the risk of natural disasters.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7D8FE-B510-4ECA-9C78-21CE3A3A66EB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115616" y="908720"/>
            <a:ext cx="7543800" cy="4114800"/>
          </a:xfrm>
        </p:spPr>
        <p:txBody>
          <a:bodyPr/>
          <a:lstStyle/>
          <a:p>
            <a:pPr eaLnBrk="1" hangingPunct="1">
              <a:defRPr/>
            </a:pPr>
            <a:r>
              <a:rPr kumimoji="1" lang="en-US" sz="2800" b="1" dirty="0" smtClean="0">
                <a:latin typeface="Arial" charset="0"/>
              </a:rPr>
              <a:t>IT merujuk kepada proses, aplikasi dan perkakasan yang digunakan untuk :</a:t>
            </a:r>
            <a:br>
              <a:rPr kumimoji="1" lang="en-US" sz="2800" b="1" dirty="0" smtClean="0">
                <a:latin typeface="Arial" charset="0"/>
              </a:rPr>
            </a:br>
            <a:endParaRPr kumimoji="1" lang="en-US" sz="2800" b="1" dirty="0" smtClean="0">
              <a:latin typeface="Arial" charset="0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kumimoji="1" lang="en-US" sz="2800" dirty="0" smtClean="0">
                <a:latin typeface="Arial" charset="0"/>
              </a:rPr>
              <a:t>mengumpul (capturing)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kumimoji="1" lang="en-US" sz="2800" dirty="0" smtClean="0">
                <a:latin typeface="Arial" charset="0"/>
              </a:rPr>
              <a:t>merakam (recording)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kumimoji="1" lang="en-US" sz="2800" dirty="0" smtClean="0">
                <a:latin typeface="Arial" charset="0"/>
              </a:rPr>
              <a:t>menyimpan (storing)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kumimoji="1" lang="en-US" sz="2800" dirty="0" smtClean="0">
                <a:latin typeface="Arial" charset="0"/>
              </a:rPr>
              <a:t>mengolah (manipulating)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kumimoji="1" lang="en-US" sz="2800" dirty="0" smtClean="0">
                <a:latin typeface="Arial" charset="0"/>
              </a:rPr>
              <a:t>menyampaikan (transmitting)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n-US" sz="2800" dirty="0" smtClean="0">
                <a:latin typeface="Arial" charset="0"/>
              </a:rPr>
              <a:t>menyebar (distributing)</a:t>
            </a:r>
          </a:p>
        </p:txBody>
      </p:sp>
      <p:sp>
        <p:nvSpPr>
          <p:cNvPr id="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Konsep </a:t>
            </a:r>
            <a:r>
              <a:rPr lang="en-US" sz="3600" dirty="0"/>
              <a:t>IT</a:t>
            </a:r>
            <a:endParaRPr lang="en-US" sz="3600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32CA-E23C-466F-B8B3-EA5AEDB0CD74}" type="datetime3">
              <a:rPr lang="en-US" smtClean="0"/>
              <a:t>8 July 2011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609600" y="764704"/>
            <a:ext cx="7772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Char char="Ø"/>
              <a:defRPr/>
            </a:pPr>
            <a:r>
              <a:rPr lang="en-GB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IT bukan dikaitkan dengan  komputer sahaja</a:t>
            </a:r>
            <a:endParaRPr lang="en-US" sz="28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graphicFrame>
        <p:nvGraphicFramePr>
          <p:cNvPr id="70662" name="Object 6"/>
          <p:cNvGraphicFramePr>
            <a:graphicFrameLocks noChangeAspect="1"/>
          </p:cNvGraphicFramePr>
          <p:nvPr/>
        </p:nvGraphicFramePr>
        <p:xfrm>
          <a:off x="533400" y="2060104"/>
          <a:ext cx="1295400" cy="914400"/>
        </p:xfrm>
        <a:graphic>
          <a:graphicData uri="http://schemas.openxmlformats.org/presentationml/2006/ole">
            <p:oleObj spid="_x0000_s78850" name="Clip" r:id="rId3" imgW="1035720" imgH="504720" progId="">
              <p:embed/>
            </p:oleObj>
          </a:graphicData>
        </a:graphic>
      </p:graphicFrame>
      <p:graphicFrame>
        <p:nvGraphicFramePr>
          <p:cNvPr id="70663" name="Object 7"/>
          <p:cNvGraphicFramePr>
            <a:graphicFrameLocks noChangeAspect="1"/>
          </p:cNvGraphicFramePr>
          <p:nvPr/>
        </p:nvGraphicFramePr>
        <p:xfrm>
          <a:off x="3886200" y="4087342"/>
          <a:ext cx="1143000" cy="971550"/>
        </p:xfrm>
        <a:graphic>
          <a:graphicData uri="http://schemas.openxmlformats.org/presentationml/2006/ole">
            <p:oleObj spid="_x0000_s78851" name="Clip" r:id="rId4" imgW="487080" imgH="413640" progId="">
              <p:embed/>
            </p:oleObj>
          </a:graphicData>
        </a:graphic>
      </p:graphicFrame>
      <p:graphicFrame>
        <p:nvGraphicFramePr>
          <p:cNvPr id="70664" name="Object 8"/>
          <p:cNvGraphicFramePr>
            <a:graphicFrameLocks noChangeAspect="1"/>
          </p:cNvGraphicFramePr>
          <p:nvPr/>
        </p:nvGraphicFramePr>
        <p:xfrm>
          <a:off x="5181600" y="2034704"/>
          <a:ext cx="1371600" cy="1244600"/>
        </p:xfrm>
        <a:graphic>
          <a:graphicData uri="http://schemas.openxmlformats.org/presentationml/2006/ole">
            <p:oleObj spid="_x0000_s78852" name="Clip" r:id="rId5" imgW="4693680" imgH="4258800" progId="">
              <p:embed/>
            </p:oleObj>
          </a:graphicData>
        </a:graphic>
      </p:graphicFrame>
      <p:graphicFrame>
        <p:nvGraphicFramePr>
          <p:cNvPr id="70665" name="Object 9"/>
          <p:cNvGraphicFramePr>
            <a:graphicFrameLocks noChangeAspect="1"/>
          </p:cNvGraphicFramePr>
          <p:nvPr/>
        </p:nvGraphicFramePr>
        <p:xfrm>
          <a:off x="609600" y="3050704"/>
          <a:ext cx="1143000" cy="788988"/>
        </p:xfrm>
        <a:graphic>
          <a:graphicData uri="http://schemas.openxmlformats.org/presentationml/2006/ole">
            <p:oleObj spid="_x0000_s78853" name="Clip" r:id="rId6" imgW="4006800" imgH="2766600" progId="">
              <p:embed/>
            </p:oleObj>
          </a:graphicData>
        </a:graphic>
      </p:graphicFrame>
      <p:graphicFrame>
        <p:nvGraphicFramePr>
          <p:cNvPr id="70666" name="Object 10"/>
          <p:cNvGraphicFramePr>
            <a:graphicFrameLocks noChangeAspect="1"/>
          </p:cNvGraphicFramePr>
          <p:nvPr/>
        </p:nvGraphicFramePr>
        <p:xfrm>
          <a:off x="533400" y="4117504"/>
          <a:ext cx="1524000" cy="1511300"/>
        </p:xfrm>
        <a:graphic>
          <a:graphicData uri="http://schemas.openxmlformats.org/presentationml/2006/ole">
            <p:oleObj spid="_x0000_s78854" name="Clip" r:id="rId7" imgW="3404880" imgH="3368520" progId="">
              <p:embed/>
            </p:oleObj>
          </a:graphicData>
        </a:graphic>
      </p:graphicFrame>
      <p:graphicFrame>
        <p:nvGraphicFramePr>
          <p:cNvPr id="70667" name="Object 11"/>
          <p:cNvGraphicFramePr>
            <a:graphicFrameLocks noChangeAspect="1"/>
          </p:cNvGraphicFramePr>
          <p:nvPr/>
        </p:nvGraphicFramePr>
        <p:xfrm>
          <a:off x="2438400" y="4073054"/>
          <a:ext cx="1143000" cy="1022350"/>
        </p:xfrm>
        <a:graphic>
          <a:graphicData uri="http://schemas.openxmlformats.org/presentationml/2006/ole">
            <p:oleObj spid="_x0000_s78855" name="Clip" r:id="rId8" imgW="3777840" imgH="3376440" progId="">
              <p:embed/>
            </p:oleObj>
          </a:graphicData>
        </a:graphic>
      </p:graphicFrame>
      <p:pic>
        <p:nvPicPr>
          <p:cNvPr id="1034" name="Picture 12" descr="handphon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81600" y="3479329"/>
            <a:ext cx="14859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3" descr="vcd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981200" y="1983904"/>
            <a:ext cx="29718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4" descr="RUGGEDC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10400" y="3253904"/>
            <a:ext cx="1493838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5" descr="camera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010400" y="1574329"/>
            <a:ext cx="147637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Konsep </a:t>
            </a:r>
            <a:r>
              <a:rPr lang="en-US" sz="3600" dirty="0"/>
              <a:t>IT</a:t>
            </a:r>
            <a:endParaRPr lang="en-US" sz="3600" dirty="0" smtClean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1B50-D876-46E5-9149-52D0A04ACC19}" type="datetime3">
              <a:rPr lang="en-US" smtClean="0"/>
              <a:t>8 July 2011</a:t>
            </a:fld>
            <a:endParaRPr lang="en-MY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Konsep ICT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Information and Communication Technologies ;</a:t>
            </a:r>
          </a:p>
          <a:p>
            <a:pPr algn="ctr" eaLnBrk="1" hangingPunct="1">
              <a:defRPr/>
            </a:pPr>
            <a:r>
              <a:rPr lang="en-US" sz="3200" dirty="0" smtClean="0">
                <a:solidFill>
                  <a:srgbClr val="D60093"/>
                </a:solidFill>
              </a:rPr>
              <a:t>teknologi</a:t>
            </a:r>
            <a:r>
              <a:rPr lang="en-US" sz="3200" dirty="0" smtClean="0"/>
              <a:t> yang berasaskan </a:t>
            </a:r>
            <a:r>
              <a:rPr lang="en-US" sz="3200" dirty="0" smtClean="0">
                <a:solidFill>
                  <a:srgbClr val="D60093"/>
                </a:solidFill>
              </a:rPr>
              <a:t>maklumat</a:t>
            </a:r>
            <a:r>
              <a:rPr lang="en-US" sz="3200" dirty="0" smtClean="0"/>
              <a:t>, </a:t>
            </a:r>
            <a:r>
              <a:rPr lang="en-US" sz="3200" dirty="0" smtClean="0">
                <a:solidFill>
                  <a:srgbClr val="D60093"/>
                </a:solidFill>
              </a:rPr>
              <a:t>multimedia</a:t>
            </a:r>
            <a:r>
              <a:rPr lang="en-US" sz="3200" dirty="0" smtClean="0"/>
              <a:t> dan </a:t>
            </a:r>
            <a:r>
              <a:rPr lang="en-US" sz="3200" dirty="0" smtClean="0">
                <a:solidFill>
                  <a:srgbClr val="D60093"/>
                </a:solidFill>
              </a:rPr>
              <a:t>telekomunikasi</a:t>
            </a:r>
            <a:r>
              <a:rPr lang="en-US" sz="3200" dirty="0" smtClean="0"/>
              <a:t> yang terkini untuk tujuan sebaran am </a:t>
            </a:r>
            <a:r>
              <a:rPr lang="en-US" sz="3200" dirty="0" err="1" smtClean="0"/>
              <a:t>samaada</a:t>
            </a:r>
            <a:r>
              <a:rPr lang="en-US" sz="3200" dirty="0" smtClean="0"/>
              <a:t> dalam kawasan tertentu atau di mana-mana lokasi</a:t>
            </a:r>
            <a:r>
              <a:rPr lang="en-US" sz="4800" dirty="0" smtClean="0"/>
              <a:t> </a:t>
            </a:r>
            <a:r>
              <a:rPr lang="en-US" sz="3200" dirty="0" smtClean="0"/>
              <a:t>di seluruh dunia.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96D9-EA81-4E32-8EBB-48DC16698D91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55576" y="620688"/>
            <a:ext cx="7772400" cy="1219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>Komputer Salah Satu Komponen Utama ICT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46513" y="2103438"/>
            <a:ext cx="4598987" cy="3016250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en-US" smtClean="0"/>
              <a:t>Definisi &amp; Konsep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mtClean="0"/>
              <a:t>Perkembangan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mtClean="0"/>
              <a:t>Perkakasan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mtClean="0"/>
              <a:t>Perisian</a:t>
            </a:r>
          </a:p>
        </p:txBody>
      </p:sp>
      <p:pic>
        <p:nvPicPr>
          <p:cNvPr id="18436" name="Picture 4" descr="mp00640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133600"/>
            <a:ext cx="2949575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DE446-37C0-40F8-8F3A-C627E761DD58}" type="datetime3">
              <a:rPr lang="en-US" smtClean="0"/>
              <a:t>8 July 2011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Definisi &amp; Konsep Komputer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836712"/>
            <a:ext cx="7848600" cy="3898776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2800" dirty="0" smtClean="0"/>
              <a:t>Komputer merupakan suatu peranti mesin elektronik yang telah diprogramkan oleh manusia bagi melaksanakan tugas-tugas yang ditetapkan seperti menerima data, memproses data, menyimpan data dan menghasilkan output.</a:t>
            </a:r>
          </a:p>
          <a:p>
            <a:pPr eaLnBrk="1" hangingPunct="1">
              <a:defRPr/>
            </a:pPr>
            <a:endParaRPr lang="en-US" sz="28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7BBC0-E910-4C2E-ACA5-7BB50298D6F1}" type="datetime3">
              <a:rPr lang="en-US" smtClean="0"/>
              <a:t>8 July 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Noemi Linus, JTP IP Keningau</a:t>
            </a:r>
            <a:endParaRPr lang="en-MY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Kemahiran Generik TMK (TM13113D)&amp;quot;&quot;/&gt;&lt;property id=&quot;20307&quot; value=&quot;266&quot;/&gt;&lt;/object&gt;&lt;object type=&quot;3&quot; unique_id=&quot;10005&quot;&gt;&lt;property id=&quot;20148&quot; value=&quot;5&quot;/&gt;&lt;property id=&quot;20300&quot; value=&quot;Slide 2&quot;/&gt;&lt;property id=&quot;20307&quot; value=&quot;269&quot;/&gt;&lt;/object&gt;&lt;object type=&quot;3&quot; unique_id=&quot;10006&quot;&gt;&lt;property id=&quot;20148&quot; value=&quot;5&quot;/&gt;&lt;property id=&quot;20300&quot; value=&quot;Slide 3 - &amp;quot;Makna IT&amp;quot;&quot;/&gt;&lt;property id=&quot;20307&quot; value=&quot;270&quot;/&gt;&lt;/object&gt;&lt;object type=&quot;3&quot; unique_id=&quot;10007&quot;&gt;&lt;property id=&quot;20148&quot; value=&quot;5&quot;/&gt;&lt;property id=&quot;20300&quot; value=&quot;Slide 4 - &amp;quot;Makna IT&amp;quot;&quot;/&gt;&lt;property id=&quot;20307&quot; value=&quot;271&quot;/&gt;&lt;/object&gt;&lt;object type=&quot;3&quot; unique_id=&quot;10008&quot;&gt;&lt;property id=&quot;20148&quot; value=&quot;5&quot;/&gt;&lt;property id=&quot;20300&quot; value=&quot;Slide 5 - &amp;quot;Konsep IT&amp;quot;&quot;/&gt;&lt;property id=&quot;20307&quot; value=&quot;272&quot;/&gt;&lt;/object&gt;&lt;object type=&quot;3&quot; unique_id=&quot;10009&quot;&gt;&lt;property id=&quot;20148&quot; value=&quot;5&quot;/&gt;&lt;property id=&quot;20300&quot; value=&quot;Slide 6 - &amp;quot;Konsep IT&amp;quot;&quot;/&gt;&lt;property id=&quot;20307&quot; value=&quot;273&quot;/&gt;&lt;/object&gt;&lt;object type=&quot;3&quot; unique_id=&quot;10010&quot;&gt;&lt;property id=&quot;20148&quot; value=&quot;5&quot;/&gt;&lt;property id=&quot;20300&quot; value=&quot;Slide 7 - &amp;quot;Konsep ICT&amp;quot;&quot;/&gt;&lt;property id=&quot;20307&quot; value=&quot;274&quot;/&gt;&lt;/object&gt;&lt;object type=&quot;3&quot; unique_id=&quot;10011&quot;&gt;&lt;property id=&quot;20148&quot; value=&quot;5&quot;/&gt;&lt;property id=&quot;20300&quot; value=&quot;Slide 8 - &amp;quot;Komputer Salah Satu Komponen Utama ICT&amp;quot;&quot;/&gt;&lt;property id=&quot;20307&quot; value=&quot;275&quot;/&gt;&lt;/object&gt;&lt;object type=&quot;3&quot; unique_id=&quot;10012&quot;&gt;&lt;property id=&quot;20148&quot; value=&quot;5&quot;/&gt;&lt;property id=&quot;20300&quot; value=&quot;Slide 9 - &amp;quot;Definisi &amp;amp; Konsep Komputer&amp;quot;&quot;/&gt;&lt;property id=&quot;20307&quot; value=&quot;276&quot;/&gt;&lt;/object&gt;&lt;object type=&quot;3&quot; unique_id=&quot;10013&quot;&gt;&lt;property id=&quot;20148&quot; value=&quot;5&quot;/&gt;&lt;property id=&quot;20300&quot; value=&quot;Slide 10 - &amp;quot;Komputer secara umumnya ….&amp;quot;&quot;/&gt;&lt;property id=&quot;20307&quot; value=&quot;277&quot;/&gt;&lt;/object&gt;&lt;object type=&quot;3&quot; unique_id=&quot;10014&quot;&gt;&lt;property id=&quot;20148&quot; value=&quot;5&quot;/&gt;&lt;property id=&quot;20300&quot; value=&quot;Slide 11 - &amp;quot;Komputer secara teknikal ….&amp;quot;&quot;/&gt;&lt;property id=&quot;20307&quot; value=&quot;278&quot;/&gt;&lt;/object&gt;&lt;object type=&quot;3&quot; unique_id=&quot;10015&quot;&gt;&lt;property id=&quot;20148&quot; value=&quot;5&quot;/&gt;&lt;property id=&quot;20300&quot; value=&quot;Slide 12 - &amp;quot;Komputer secara teknikal ….&amp;quot;&quot;/&gt;&lt;property id=&quot;20307&quot; value=&quot;279&quot;/&gt;&lt;/object&gt;&lt;object type=&quot;3&quot; unique_id=&quot;10016&quot;&gt;&lt;property id=&quot;20148&quot; value=&quot;5&quot;/&gt;&lt;property id=&quot;20300&quot; value=&quot;Slide 13 - &amp;quot;Perkembangan Teknologi Komputer ….&amp;quot;&quot;/&gt;&lt;property id=&quot;20307&quot; value=&quot;280&quot;/&gt;&lt;/object&gt;&lt;object type=&quot;3&quot; unique_id=&quot;10017&quot;&gt;&lt;property id=&quot;20148&quot; value=&quot;5&quot;/&gt;&lt;property id=&quot;20300&quot; value=&quot;Slide 14 - &amp;quot;Perkembangan Komputer&amp;quot;&quot;/&gt;&lt;property id=&quot;20307&quot; value=&quot;281&quot;/&gt;&lt;/object&gt;&lt;object type=&quot;3&quot; unique_id=&quot;10018&quot;&gt;&lt;property id=&quot;20148&quot; value=&quot;5&quot;/&gt;&lt;property id=&quot;20300&quot; value=&quot;Slide 15&quot;/&gt;&lt;property id=&quot;20307&quot; value=&quot;282&quot;/&gt;&lt;/object&gt;&lt;object type=&quot;3&quot; unique_id=&quot;10019&quot;&gt;&lt;property id=&quot;20148&quot; value=&quot;5&quot;/&gt;&lt;property id=&quot;20300&quot; value=&quot;Slide 16 - &amp;quot;Zaman Sebelum 1940&amp;quot;&quot;/&gt;&lt;property id=&quot;20307&quot; value=&quot;283&quot;/&gt;&lt;/object&gt;&lt;object type=&quot;3&quot; unique_id=&quot;10020&quot;&gt;&lt;property id=&quot;20148&quot; value=&quot;5&quot;/&gt;&lt;property id=&quot;20300&quot; value=&quot;Slide 17 - &amp;quot;Zaman Sebelum 1940&amp;quot;&quot;/&gt;&lt;property id=&quot;20307&quot; value=&quot;284&quot;/&gt;&lt;/object&gt;&lt;object type=&quot;3&quot; unique_id=&quot;10021&quot;&gt;&lt;property id=&quot;20148&quot; value=&quot;5&quot;/&gt;&lt;property id=&quot;20300&quot; value=&quot;Slide 18 - &amp;quot;Zaman Sebelum 1940&amp;quot;&quot;/&gt;&lt;property id=&quot;20307&quot; value=&quot;285&quot;/&gt;&lt;/object&gt;&lt;object type=&quot;3&quot; unique_id=&quot;10022&quot;&gt;&lt;property id=&quot;20148&quot; value=&quot;5&quot;/&gt;&lt;property id=&quot;20300&quot; value=&quot;Slide 19 - &amp;quot;Zaman Sebelum 1940&amp;quot;&quot;/&gt;&lt;property id=&quot;20307&quot; value=&quot;286&quot;/&gt;&lt;/object&gt;&lt;object type=&quot;3&quot; unique_id=&quot;10023&quot;&gt;&lt;property id=&quot;20148&quot; value=&quot;5&quot;/&gt;&lt;property id=&quot;20300&quot; value=&quot;Slide 20 - &amp;quot;Zaman Sebelum 1940&amp;quot;&quot;/&gt;&lt;property id=&quot;20307&quot; value=&quot;287&quot;/&gt;&lt;/object&gt;&lt;object type=&quot;3&quot; unique_id=&quot;10024&quot;&gt;&lt;property id=&quot;20148&quot; value=&quot;5&quot;/&gt;&lt;property id=&quot;20300&quot; value=&quot;Slide 21 - &amp;quot;Generasi Pertama (1942-1945)&amp;quot;&quot;/&gt;&lt;property id=&quot;20307&quot; value=&quot;288&quot;/&gt;&lt;/object&gt;&lt;object type=&quot;3&quot; unique_id=&quot;10025&quot;&gt;&lt;property id=&quot;20148&quot; value=&quot;5&quot;/&gt;&lt;property id=&quot;20300&quot; value=&quot;Slide 22&quot;/&gt;&lt;property id=&quot;20307&quot; value=&quot;289&quot;/&gt;&lt;/object&gt;&lt;object type=&quot;3&quot; unique_id=&quot;10026&quot;&gt;&lt;property id=&quot;20148&quot; value=&quot;5&quot;/&gt;&lt;property id=&quot;20300&quot; value=&quot;Slide 23 - &amp;quot;Generasi Pertama (1942-1945)&amp;quot;&quot;/&gt;&lt;property id=&quot;20307&quot; value=&quot;290&quot;/&gt;&lt;/object&gt;&lt;object type=&quot;3&quot; unique_id=&quot;10027&quot;&gt;&lt;property id=&quot;20148&quot; value=&quot;5&quot;/&gt;&lt;property id=&quot;20300&quot; value=&quot;Slide 24 - &amp;quot;Generasi Pertama (1942-1945)&amp;quot;&quot;/&gt;&lt;property id=&quot;20307&quot; value=&quot;291&quot;/&gt;&lt;/object&gt;&lt;object type=&quot;3&quot; unique_id=&quot;10028&quot;&gt;&lt;property id=&quot;20148&quot; value=&quot;5&quot;/&gt;&lt;property id=&quot;20300&quot; value=&quot;Slide 25 - &amp;quot;Generasi Pertama (1942-1945)&amp;quot;&quot;/&gt;&lt;property id=&quot;20307&quot; value=&quot;292&quot;/&gt;&lt;/object&gt;&lt;object type=&quot;3&quot; unique_id=&quot;10029&quot;&gt;&lt;property id=&quot;20148&quot; value=&quot;5&quot;/&gt;&lt;property id=&quot;20300&quot; value=&quot;Slide 26 - &amp;quot;Generasi Kedua (1959-1964)&amp;quot;&quot;/&gt;&lt;property id=&quot;20307&quot; value=&quot;293&quot;/&gt;&lt;/object&gt;&lt;object type=&quot;3&quot; unique_id=&quot;10030&quot;&gt;&lt;property id=&quot;20148&quot; value=&quot;5&quot;/&gt;&lt;property id=&quot;20300&quot; value=&quot;Slide 27 - &amp;quot;Generasi Kedua (1959-1964)&amp;quot;&quot;/&gt;&lt;property id=&quot;20307&quot; value=&quot;294&quot;/&gt;&lt;/object&gt;&lt;object type=&quot;3&quot; unique_id=&quot;10031&quot;&gt;&lt;property id=&quot;20148&quot; value=&quot;5&quot;/&gt;&lt;property id=&quot;20300&quot; value=&quot;Slide 28 - &amp;quot;Generasi Ketiga (1964-1970)&amp;quot;&quot;/&gt;&lt;property id=&quot;20307&quot; value=&quot;295&quot;/&gt;&lt;/object&gt;&lt;object type=&quot;3&quot; unique_id=&quot;10032&quot;&gt;&lt;property id=&quot;20148&quot; value=&quot;5&quot;/&gt;&lt;property id=&quot;20300&quot; value=&quot;Slide 29 - &amp;quot;Generasi Ketiga (1964-1970)&amp;quot;&quot;/&gt;&lt;property id=&quot;20307&quot; value=&quot;296&quot;/&gt;&lt;/object&gt;&lt;object type=&quot;3&quot; unique_id=&quot;10033&quot;&gt;&lt;property id=&quot;20148&quot; value=&quot;5&quot;/&gt;&lt;property id=&quot;20300&quot; value=&quot;Slide 30 - &amp;quot;Generasi Keempat (1970- 1990)&amp;quot;&quot;/&gt;&lt;property id=&quot;20307&quot; value=&quot;297&quot;/&gt;&lt;/object&gt;&lt;object type=&quot;3&quot; unique_id=&quot;10034&quot;&gt;&lt;property id=&quot;20148&quot; value=&quot;5&quot;/&gt;&lt;property id=&quot;20300&quot; value=&quot;Slide 31 - &amp;quot;Generasi Kelima (1990 - ?)&amp;quot;&quot;/&gt;&lt;property id=&quot;20307&quot; value=&quot;298&quot;/&gt;&lt;/object&gt;&lt;object type=&quot;3&quot; unique_id=&quot;10035&quot;&gt;&lt;property id=&quot;20148&quot; value=&quot;5&quot;/&gt;&lt;property id=&quot;20300&quot; value=&quot;Slide 32&quot;/&gt;&lt;property id=&quot;20307&quot; value=&quot;299&quot;/&gt;&lt;/object&gt;&lt;object type=&quot;3&quot; unique_id=&quot;10036&quot;&gt;&lt;property id=&quot;20148&quot; value=&quot;5&quot;/&gt;&lt;property id=&quot;20300&quot; value=&quot;Slide 33 - &amp;quot;Ringkasan Perkembangan IT&amp;quot;&quot;/&gt;&lt;property id=&quot;20307&quot; value=&quot;300&quot;/&gt;&lt;/object&gt;&lt;object type=&quot;3&quot; unique_id=&quot;10037&quot;&gt;&lt;property id=&quot;20148&quot; value=&quot;5&quot;/&gt;&lt;property id=&quot;20300&quot; value=&quot;Slide 34 - &amp;quot;Faedah ICT&amp;quot;&quot;/&gt;&lt;property id=&quot;20307&quot; value=&quot;301&quot;/&gt;&lt;/object&gt;&lt;object type=&quot;3&quot; unique_id=&quot;10038&quot;&gt;&lt;property id=&quot;20148&quot; value=&quot;5&quot;/&gt;&lt;property id=&quot;20300&quot; value=&quot;Slide 35 - &amp;quot;Faedah ICT&amp;quot;&quot;/&gt;&lt;property id=&quot;20307&quot; value=&quot;302&quot;/&gt;&lt;/object&gt;&lt;object type=&quot;3&quot; unique_id=&quot;10039&quot;&gt;&lt;property id=&quot;20148&quot; value=&quot;5&quot;/&gt;&lt;property id=&quot;20300&quot; value=&quot;Slide 36 - &amp;quot;Faedah ICT&amp;quot;&quot;/&gt;&lt;property id=&quot;20307&quot; value=&quot;303&quot;/&gt;&lt;/object&gt;&lt;object type=&quot;3&quot; unique_id=&quot;10040&quot;&gt;&lt;property id=&quot;20148&quot; value=&quot;5&quot;/&gt;&lt;property id=&quot;20300&quot; value=&quot;Slide 37 - &amp;quot;Faedah ICT (AM)&amp;quot;&quot;/&gt;&lt;property id=&quot;20307&quot; value=&quot;304&quot;/&gt;&lt;/object&gt;&lt;object type=&quot;3&quot; unique_id=&quot;10041&quot;&gt;&lt;property id=&quot;20148&quot; value=&quot;5&quot;/&gt;&lt;property id=&quot;20300&quot; value=&quot;Slide 38 - &amp;quot;Pengenalan&amp;quot;&quot;/&gt;&lt;property id=&quot;20307&quot; value=&quot;305&quot;/&gt;&lt;/object&gt;&lt;object type=&quot;3&quot; unique_id=&quot;10042&quot;&gt;&lt;property id=&quot;20148&quot; value=&quot;5&quot;/&gt;&lt;property id=&quot;20300&quot; value=&quot;Slide 39&quot;/&gt;&lt;property id=&quot;20307&quot; value=&quot;306&quot;/&gt;&lt;/object&gt;&lt;object type=&quot;3&quot; unique_id=&quot;10043&quot;&gt;&lt;property id=&quot;20148&quot; value=&quot;5&quot;/&gt;&lt;property id=&quot;20300&quot; value=&quot;Slide 40&quot;/&gt;&lt;property id=&quot;20307&quot; value=&quot;307&quot;/&gt;&lt;/object&gt;&lt;object type=&quot;3&quot; unique_id=&quot;10044&quot;&gt;&lt;property id=&quot;20148&quot; value=&quot;5&quot;/&gt;&lt;property id=&quot;20300&quot; value=&quot;Slide 41&quot;/&gt;&lt;property id=&quot;20307&quot; value=&quot;308&quot;/&gt;&lt;/object&gt;&lt;object type=&quot;3&quot; unique_id=&quot;10045&quot;&gt;&lt;property id=&quot;20148&quot; value=&quot;5&quot;/&gt;&lt;property id=&quot;20300&quot; value=&quot;Slide 42 - &amp;quot;Isu-isu Etika dan Hakcipta&amp;quot;&quot;/&gt;&lt;property id=&quot;20307&quot; value=&quot;309&quot;/&gt;&lt;/object&gt;&lt;object type=&quot;3&quot; unique_id=&quot;10048&quot;&gt;&lt;property id=&quot;20148&quot; value=&quot;5&quot;/&gt;&lt;property id=&quot;20300&quot; value=&quot;Slide 43 - &amp;quot;Keselamatan Komputer&amp;quot;&quot;/&gt;&lt;property id=&quot;20307&quot; value=&quot;267&quot;/&gt;&lt;/object&gt;&lt;object type=&quot;3&quot; unique_id=&quot;10386&quot;&gt;&lt;property id=&quot;20148&quot; value=&quot;5&quot;/&gt;&lt;property id=&quot;20300&quot; value=&quot;Slide 44 - &amp;quot;Keselamatan Komputer&amp;quot;&quot;/&gt;&lt;property id=&quot;20307&quot; value=&quot;310&quot;/&gt;&lt;/object&gt;&lt;object type=&quot;3&quot; unique_id=&quot;10812&quot;&gt;&lt;property id=&quot;20148&quot; value=&quot;5&quot;/&gt;&lt;property id=&quot;20300&quot; value=&quot;Slide 45 - &amp;quot;Keselamatan Komputer&amp;quot;&quot;/&gt;&lt;property id=&quot;20307&quot; value=&quot;311&quot;/&gt;&lt;/object&gt;&lt;object type=&quot;3&quot; unique_id=&quot;10813&quot;&gt;&lt;property id=&quot;20148&quot; value=&quot;5&quot;/&gt;&lt;property id=&quot;20300&quot; value=&quot;Slide 46 - &amp;quot;Keselamatan Komputer&amp;quot;&quot;/&gt;&lt;property id=&quot;20307&quot; value=&quot;312&quot;/&gt;&lt;/object&gt;&lt;object type=&quot;3&quot; unique_id=&quot;10814&quot;&gt;&lt;property id=&quot;20148&quot; value=&quot;5&quot;/&gt;&lt;property id=&quot;20300&quot; value=&quot;Slide 47 - &amp;quot;Keselamatan Komputer&amp;quot;&quot;/&gt;&lt;property id=&quot;20307&quot; value=&quot;313&quot;/&gt;&lt;/object&gt;&lt;/object&gt;&lt;/object&gt;&lt;/database&gt;"/>
</p:tagLst>
</file>

<file path=ppt/theme/theme1.xml><?xml version="1.0" encoding="utf-8"?>
<a:theme xmlns:a="http://schemas.openxmlformats.org/drawingml/2006/main" name="technology_wavelength">
  <a:themeElements>
    <a:clrScheme name="Office Them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Impact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technology_wavelength</Template>
  <TotalTime>425</TotalTime>
  <Words>1581</Words>
  <Application>Microsoft Office PowerPoint</Application>
  <PresentationFormat>On-screen Show (4:3)</PresentationFormat>
  <Paragraphs>356</Paragraphs>
  <Slides>47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9" baseType="lpstr">
      <vt:lpstr>technology_wavelength</vt:lpstr>
      <vt:lpstr>Clip</vt:lpstr>
      <vt:lpstr>Kemahiran Generik TMK (TM13113D)</vt:lpstr>
      <vt:lpstr>Slide 2</vt:lpstr>
      <vt:lpstr>Makna IT</vt:lpstr>
      <vt:lpstr>Makna IT</vt:lpstr>
      <vt:lpstr>Konsep IT</vt:lpstr>
      <vt:lpstr>Konsep IT</vt:lpstr>
      <vt:lpstr>Konsep ICT</vt:lpstr>
      <vt:lpstr>Komputer Salah Satu Komponen Utama ICT</vt:lpstr>
      <vt:lpstr>Definisi &amp; Konsep Komputer</vt:lpstr>
      <vt:lpstr>Komputer secara umumnya ….</vt:lpstr>
      <vt:lpstr>Komputer secara teknikal ….</vt:lpstr>
      <vt:lpstr>Komputer secara teknikal ….</vt:lpstr>
      <vt:lpstr>Perkembangan Teknologi Komputer ….</vt:lpstr>
      <vt:lpstr>Perkembangan Komputer</vt:lpstr>
      <vt:lpstr>Slide 15</vt:lpstr>
      <vt:lpstr>Zaman Sebelum 1940</vt:lpstr>
      <vt:lpstr>Zaman Sebelum 1940</vt:lpstr>
      <vt:lpstr>Zaman Sebelum 1940</vt:lpstr>
      <vt:lpstr>Zaman Sebelum 1940</vt:lpstr>
      <vt:lpstr>Zaman Sebelum 1940</vt:lpstr>
      <vt:lpstr>Generasi Pertama (1942-1945)</vt:lpstr>
      <vt:lpstr>Slide 22</vt:lpstr>
      <vt:lpstr>Generasi Pertama (1942-1945)</vt:lpstr>
      <vt:lpstr>Generasi Pertama (1942-1945)</vt:lpstr>
      <vt:lpstr>Generasi Pertama (1942-1945)</vt:lpstr>
      <vt:lpstr>Generasi Kedua (1959-1964)</vt:lpstr>
      <vt:lpstr>Generasi Kedua (1959-1964)</vt:lpstr>
      <vt:lpstr>Generasi Ketiga (1964-1970)</vt:lpstr>
      <vt:lpstr>Generasi Ketiga (1964-1970)</vt:lpstr>
      <vt:lpstr>Generasi Keempat (1970- 1990)</vt:lpstr>
      <vt:lpstr>Generasi Kelima (1990 - ?)</vt:lpstr>
      <vt:lpstr>Slide 32</vt:lpstr>
      <vt:lpstr>Ringkasan Perkembangan IT</vt:lpstr>
      <vt:lpstr>Faedah ICT</vt:lpstr>
      <vt:lpstr>Faedah ICT</vt:lpstr>
      <vt:lpstr>Faedah ICT</vt:lpstr>
      <vt:lpstr>Faedah ICT (AM)</vt:lpstr>
      <vt:lpstr>Pengenalan</vt:lpstr>
      <vt:lpstr>Slide 39</vt:lpstr>
      <vt:lpstr>Slide 40</vt:lpstr>
      <vt:lpstr>Slide 41</vt:lpstr>
      <vt:lpstr>Isu-isu Etika dan Hakcipta</vt:lpstr>
      <vt:lpstr>Keselamatan Komputer</vt:lpstr>
      <vt:lpstr>Keselamatan Komputer</vt:lpstr>
      <vt:lpstr>Keselamatan Komputer</vt:lpstr>
      <vt:lpstr>Keselamatan Komputer</vt:lpstr>
      <vt:lpstr>Keselamatan Komputer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Kemahiran Generik TMK (TM13113D)</dc:title>
  <dc:creator>NBLJTP</dc:creator>
  <cp:lastModifiedBy>NBLJTP</cp:lastModifiedBy>
  <cp:revision>20</cp:revision>
  <dcterms:created xsi:type="dcterms:W3CDTF">2011-07-07T04:20:17Z</dcterms:created>
  <dcterms:modified xsi:type="dcterms:W3CDTF">2011-07-08T04:15:34Z</dcterms:modified>
</cp:coreProperties>
</file>